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72" r:id="rId3"/>
    <p:sldId id="285" r:id="rId4"/>
    <p:sldId id="288" r:id="rId5"/>
    <p:sldId id="278" r:id="rId6"/>
    <p:sldId id="289" r:id="rId7"/>
    <p:sldId id="303" r:id="rId8"/>
    <p:sldId id="304" r:id="rId9"/>
    <p:sldId id="292" r:id="rId10"/>
    <p:sldId id="293" r:id="rId11"/>
    <p:sldId id="295" r:id="rId12"/>
    <p:sldId id="287" r:id="rId13"/>
    <p:sldId id="296" r:id="rId14"/>
    <p:sldId id="297" r:id="rId15"/>
    <p:sldId id="298" r:id="rId16"/>
    <p:sldId id="299" r:id="rId17"/>
    <p:sldId id="300" r:id="rId18"/>
    <p:sldId id="301" r:id="rId19"/>
    <p:sldId id="302" r:id="rId20"/>
    <p:sldId id="28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195"/>
    <a:srgbClr val="CD3FA4"/>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14" d="100"/>
          <a:sy n="114" d="100"/>
        </p:scale>
        <p:origin x="-8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6B0D2-12E5-4039-A0A0-7AE3BABE3CA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51BAD9E1-8DB4-481C-868B-2F721F32DF26}">
      <dgm:prSet phldrT="[Text]" custT="1"/>
      <dgm:spPr>
        <a:solidFill>
          <a:srgbClr val="B3D6F3"/>
        </a:solidFill>
        <a:ln w="12700">
          <a:solidFill>
            <a:schemeClr val="tx1"/>
          </a:solidFill>
        </a:ln>
      </dgm:spPr>
      <dgm:t>
        <a:bodyPr/>
        <a:lstStyle/>
        <a:p>
          <a:r>
            <a:rPr lang="en-GB" sz="1600" b="1" dirty="0">
              <a:solidFill>
                <a:sysClr val="windowText" lastClr="000000"/>
              </a:solidFill>
            </a:rPr>
            <a:t>Planning and Commissioning </a:t>
          </a:r>
          <a:r>
            <a:rPr lang="en-GB" sz="1600" b="1" dirty="0" smtClean="0">
              <a:solidFill>
                <a:sysClr val="windowText" lastClr="000000"/>
              </a:solidFill>
            </a:rPr>
            <a:t>Committee (P&amp;CC)</a:t>
          </a:r>
          <a:endParaRPr lang="en-GB" sz="1600" b="1" dirty="0">
            <a:solidFill>
              <a:sysClr val="windowText" lastClr="000000"/>
            </a:solidFill>
          </a:endParaRPr>
        </a:p>
      </dgm:t>
    </dgm:pt>
    <dgm:pt modelId="{51116464-E21C-476E-8946-E6565C60AEB4}" type="parTrans" cxnId="{22241B9F-C37C-449E-8EB8-5BB43D9299C4}">
      <dgm:prSet/>
      <dgm:spPr/>
      <dgm:t>
        <a:bodyPr/>
        <a:lstStyle/>
        <a:p>
          <a:endParaRPr lang="en-GB"/>
        </a:p>
      </dgm:t>
    </dgm:pt>
    <dgm:pt modelId="{9126BE31-C5E5-4427-92F8-E653F063EA5D}" type="sibTrans" cxnId="{22241B9F-C37C-449E-8EB8-5BB43D9299C4}">
      <dgm:prSet/>
      <dgm:spPr/>
      <dgm:t>
        <a:bodyPr/>
        <a:lstStyle/>
        <a:p>
          <a:endParaRPr lang="en-GB"/>
        </a:p>
      </dgm:t>
    </dgm:pt>
    <dgm:pt modelId="{223E1C00-D28E-464D-90FF-659631DF0639}">
      <dgm:prSet phldrT="[Text]" custT="1"/>
      <dgm:spPr>
        <a:solidFill>
          <a:srgbClr val="B3D6F3"/>
        </a:solidFill>
        <a:ln w="12700">
          <a:solidFill>
            <a:schemeClr val="tx1"/>
          </a:solidFill>
        </a:ln>
      </dgm:spPr>
      <dgm:t>
        <a:bodyPr/>
        <a:lstStyle/>
        <a:p>
          <a:r>
            <a:rPr lang="en-GB" sz="1600" b="1" dirty="0">
              <a:solidFill>
                <a:sysClr val="windowText" lastClr="000000"/>
              </a:solidFill>
            </a:rPr>
            <a:t>Quality Performance and Finance </a:t>
          </a:r>
          <a:r>
            <a:rPr lang="en-GB" sz="1600" b="1" dirty="0" smtClean="0">
              <a:solidFill>
                <a:sysClr val="windowText" lastClr="000000"/>
              </a:solidFill>
            </a:rPr>
            <a:t>Committee (QP&amp;F)</a:t>
          </a:r>
          <a:endParaRPr lang="en-GB" sz="1600" b="1" dirty="0">
            <a:solidFill>
              <a:sysClr val="windowText" lastClr="000000"/>
            </a:solidFill>
          </a:endParaRPr>
        </a:p>
      </dgm:t>
    </dgm:pt>
    <dgm:pt modelId="{3F821C16-7D3E-4B0A-A21F-1B25DAB9ED0E}" type="parTrans" cxnId="{2366AABB-5001-4055-B3F4-32B26DDD025F}">
      <dgm:prSet/>
      <dgm:spPr/>
      <dgm:t>
        <a:bodyPr/>
        <a:lstStyle/>
        <a:p>
          <a:endParaRPr lang="en-GB"/>
        </a:p>
      </dgm:t>
    </dgm:pt>
    <dgm:pt modelId="{BA490305-8791-4D68-828D-28E56922690F}" type="sibTrans" cxnId="{2366AABB-5001-4055-B3F4-32B26DDD025F}">
      <dgm:prSet/>
      <dgm:spPr/>
      <dgm:t>
        <a:bodyPr/>
        <a:lstStyle/>
        <a:p>
          <a:endParaRPr lang="en-GB"/>
        </a:p>
      </dgm:t>
    </dgm:pt>
    <dgm:pt modelId="{A3429CB9-AFB3-4D5C-A3E7-8B1DAFE21930}">
      <dgm:prSet custT="1"/>
      <dgm:spPr>
        <a:solidFill>
          <a:schemeClr val="accent6">
            <a:lumMod val="40000"/>
            <a:lumOff val="60000"/>
          </a:schemeClr>
        </a:solidFill>
        <a:ln w="12700">
          <a:solidFill>
            <a:schemeClr val="tx1"/>
          </a:solidFill>
        </a:ln>
      </dgm:spPr>
      <dgm:t>
        <a:bodyPr/>
        <a:lstStyle/>
        <a:p>
          <a:r>
            <a:rPr lang="en-GB" sz="1600" b="1" dirty="0">
              <a:solidFill>
                <a:sysClr val="windowText" lastClr="000000"/>
              </a:solidFill>
            </a:rPr>
            <a:t>Programme Delivery Group </a:t>
          </a:r>
          <a:r>
            <a:rPr lang="en-GB" sz="1600" b="1" dirty="0" smtClean="0">
              <a:solidFill>
                <a:sysClr val="windowText" lastClr="000000"/>
              </a:solidFill>
            </a:rPr>
            <a:t> (PDG)</a:t>
          </a:r>
          <a:endParaRPr lang="en-GB" sz="1600" b="1" dirty="0">
            <a:solidFill>
              <a:sysClr val="windowText" lastClr="000000"/>
            </a:solidFill>
          </a:endParaRPr>
        </a:p>
      </dgm:t>
    </dgm:pt>
    <dgm:pt modelId="{F988DA33-DF70-43C4-8783-78549E1C7544}" type="parTrans" cxnId="{D4BDFE66-6F35-4C8C-82B1-F7F1F249DB5D}">
      <dgm:prSet/>
      <dgm:spPr/>
      <dgm:t>
        <a:bodyPr/>
        <a:lstStyle/>
        <a:p>
          <a:endParaRPr lang="en-GB"/>
        </a:p>
      </dgm:t>
    </dgm:pt>
    <dgm:pt modelId="{2E1838AE-8552-474F-AEE5-77A120223D68}" type="sibTrans" cxnId="{D4BDFE66-6F35-4C8C-82B1-F7F1F249DB5D}">
      <dgm:prSet/>
      <dgm:spPr/>
      <dgm:t>
        <a:bodyPr/>
        <a:lstStyle/>
        <a:p>
          <a:endParaRPr lang="en-GB"/>
        </a:p>
      </dgm:t>
    </dgm:pt>
    <dgm:pt modelId="{53B63762-F21A-4240-BC43-8E1B865C3D94}">
      <dgm:prSet custT="1"/>
      <dgm:spPr>
        <a:solidFill>
          <a:schemeClr val="accent6">
            <a:lumMod val="40000"/>
            <a:lumOff val="60000"/>
          </a:schemeClr>
        </a:solidFill>
        <a:ln w="12700">
          <a:solidFill>
            <a:schemeClr val="tx1"/>
          </a:solidFill>
        </a:ln>
      </dgm:spPr>
      <dgm:t>
        <a:bodyPr/>
        <a:lstStyle/>
        <a:p>
          <a:r>
            <a:rPr lang="en-GB" sz="1600" b="1" dirty="0">
              <a:solidFill>
                <a:sysClr val="windowText" lastClr="000000"/>
              </a:solidFill>
            </a:rPr>
            <a:t>Provider Quality Contract Meetings </a:t>
          </a:r>
        </a:p>
      </dgm:t>
    </dgm:pt>
    <dgm:pt modelId="{61181E54-8332-480F-800D-B81CF59B8ACA}" type="parTrans" cxnId="{510B20D8-DC65-443D-8960-B2282FFECC4C}">
      <dgm:prSet/>
      <dgm:spPr/>
      <dgm:t>
        <a:bodyPr/>
        <a:lstStyle/>
        <a:p>
          <a:endParaRPr lang="en-GB"/>
        </a:p>
      </dgm:t>
    </dgm:pt>
    <dgm:pt modelId="{62853041-A70A-4BE9-BA2B-39EFF937391B}" type="sibTrans" cxnId="{510B20D8-DC65-443D-8960-B2282FFECC4C}">
      <dgm:prSet/>
      <dgm:spPr/>
      <dgm:t>
        <a:bodyPr/>
        <a:lstStyle/>
        <a:p>
          <a:endParaRPr lang="en-GB"/>
        </a:p>
      </dgm:t>
    </dgm:pt>
    <dgm:pt modelId="{59EEBF4E-3A63-4AAD-85A4-6D2E1401EAA1}">
      <dgm:prSet phldrT="[Text]" custT="1"/>
      <dgm:spPr>
        <a:solidFill>
          <a:srgbClr val="BB519F"/>
        </a:solidFill>
        <a:ln w="12700">
          <a:solidFill>
            <a:schemeClr val="tx1"/>
          </a:solidFill>
        </a:ln>
      </dgm:spPr>
      <dgm:t>
        <a:bodyPr/>
        <a:lstStyle/>
        <a:p>
          <a:r>
            <a:rPr lang="en-GB" sz="1600" b="1" dirty="0">
              <a:solidFill>
                <a:sysClr val="windowText" lastClr="000000"/>
              </a:solidFill>
            </a:rPr>
            <a:t>Governing Body </a:t>
          </a:r>
        </a:p>
      </dgm:t>
    </dgm:pt>
    <dgm:pt modelId="{F1B1201E-EA44-4914-B448-1969E1FC7D33}" type="sibTrans" cxnId="{09827EF6-667C-4024-839B-1FBD4FFF6427}">
      <dgm:prSet/>
      <dgm:spPr/>
      <dgm:t>
        <a:bodyPr/>
        <a:lstStyle/>
        <a:p>
          <a:endParaRPr lang="en-GB"/>
        </a:p>
      </dgm:t>
    </dgm:pt>
    <dgm:pt modelId="{1B066D08-5596-4D8A-BBEA-019B8EE5EEA3}" type="parTrans" cxnId="{09827EF6-667C-4024-839B-1FBD4FFF6427}">
      <dgm:prSet/>
      <dgm:spPr/>
      <dgm:t>
        <a:bodyPr/>
        <a:lstStyle/>
        <a:p>
          <a:endParaRPr lang="en-GB"/>
        </a:p>
      </dgm:t>
    </dgm:pt>
    <dgm:pt modelId="{E1B983CA-1191-41B4-9975-2A3E2103762F}" type="pres">
      <dgm:prSet presAssocID="{94D6B0D2-12E5-4039-A0A0-7AE3BABE3CA1}" presName="mainComposite" presStyleCnt="0">
        <dgm:presLayoutVars>
          <dgm:chPref val="1"/>
          <dgm:dir/>
          <dgm:animOne val="branch"/>
          <dgm:animLvl val="lvl"/>
          <dgm:resizeHandles val="exact"/>
        </dgm:presLayoutVars>
      </dgm:prSet>
      <dgm:spPr/>
      <dgm:t>
        <a:bodyPr/>
        <a:lstStyle/>
        <a:p>
          <a:endParaRPr lang="en-GB"/>
        </a:p>
      </dgm:t>
    </dgm:pt>
    <dgm:pt modelId="{154AF00C-BC19-4768-AA09-6902429AF063}" type="pres">
      <dgm:prSet presAssocID="{94D6B0D2-12E5-4039-A0A0-7AE3BABE3CA1}" presName="hierFlow" presStyleCnt="0"/>
      <dgm:spPr/>
    </dgm:pt>
    <dgm:pt modelId="{5E494136-EF42-4C57-8EB9-FB735A7CEA55}" type="pres">
      <dgm:prSet presAssocID="{94D6B0D2-12E5-4039-A0A0-7AE3BABE3CA1}" presName="hierChild1" presStyleCnt="0">
        <dgm:presLayoutVars>
          <dgm:chPref val="1"/>
          <dgm:animOne val="branch"/>
          <dgm:animLvl val="lvl"/>
        </dgm:presLayoutVars>
      </dgm:prSet>
      <dgm:spPr/>
    </dgm:pt>
    <dgm:pt modelId="{A017E02A-024F-418E-A0D2-54CC744922BA}" type="pres">
      <dgm:prSet presAssocID="{59EEBF4E-3A63-4AAD-85A4-6D2E1401EAA1}" presName="Name14" presStyleCnt="0"/>
      <dgm:spPr/>
    </dgm:pt>
    <dgm:pt modelId="{8812D81C-E2C0-475C-894C-7BFA1AC24B14}" type="pres">
      <dgm:prSet presAssocID="{59EEBF4E-3A63-4AAD-85A4-6D2E1401EAA1}" presName="level1Shape" presStyleLbl="node0" presStyleIdx="0" presStyleCnt="1" custScaleX="126806" custScaleY="74807">
        <dgm:presLayoutVars>
          <dgm:chPref val="3"/>
        </dgm:presLayoutVars>
      </dgm:prSet>
      <dgm:spPr/>
      <dgm:t>
        <a:bodyPr/>
        <a:lstStyle/>
        <a:p>
          <a:endParaRPr lang="en-GB"/>
        </a:p>
      </dgm:t>
    </dgm:pt>
    <dgm:pt modelId="{E7848715-0A45-4315-95F8-2C1D5A3E469E}" type="pres">
      <dgm:prSet presAssocID="{59EEBF4E-3A63-4AAD-85A4-6D2E1401EAA1}" presName="hierChild2" presStyleCnt="0"/>
      <dgm:spPr/>
    </dgm:pt>
    <dgm:pt modelId="{FA9FA88C-EC24-4144-95F7-C877C6C66C75}" type="pres">
      <dgm:prSet presAssocID="{51116464-E21C-476E-8946-E6565C60AEB4}" presName="Name19" presStyleLbl="parChTrans1D2" presStyleIdx="0" presStyleCnt="2"/>
      <dgm:spPr/>
      <dgm:t>
        <a:bodyPr/>
        <a:lstStyle/>
        <a:p>
          <a:endParaRPr lang="en-GB"/>
        </a:p>
      </dgm:t>
    </dgm:pt>
    <dgm:pt modelId="{0EADCCB5-2811-4245-80BD-E4913B54459B}" type="pres">
      <dgm:prSet presAssocID="{51BAD9E1-8DB4-481C-868B-2F721F32DF26}" presName="Name21" presStyleCnt="0"/>
      <dgm:spPr/>
    </dgm:pt>
    <dgm:pt modelId="{5675B49A-3C93-460C-9347-1FCE6EC02B91}" type="pres">
      <dgm:prSet presAssocID="{51BAD9E1-8DB4-481C-868B-2F721F32DF26}" presName="level2Shape" presStyleLbl="node2" presStyleIdx="0" presStyleCnt="2"/>
      <dgm:spPr/>
      <dgm:t>
        <a:bodyPr/>
        <a:lstStyle/>
        <a:p>
          <a:endParaRPr lang="en-GB"/>
        </a:p>
      </dgm:t>
    </dgm:pt>
    <dgm:pt modelId="{14DEDED1-E791-4380-8DC8-5798DE552A89}" type="pres">
      <dgm:prSet presAssocID="{51BAD9E1-8DB4-481C-868B-2F721F32DF26}" presName="hierChild3" presStyleCnt="0"/>
      <dgm:spPr/>
    </dgm:pt>
    <dgm:pt modelId="{335B6A2A-5D81-40F2-B717-8E00D2F0D5DE}" type="pres">
      <dgm:prSet presAssocID="{F988DA33-DF70-43C4-8783-78549E1C7544}" presName="Name19" presStyleLbl="parChTrans1D3" presStyleIdx="0" presStyleCnt="2"/>
      <dgm:spPr/>
      <dgm:t>
        <a:bodyPr/>
        <a:lstStyle/>
        <a:p>
          <a:endParaRPr lang="en-GB"/>
        </a:p>
      </dgm:t>
    </dgm:pt>
    <dgm:pt modelId="{EBFFE13C-6D69-4B45-AD58-9213A0356DC0}" type="pres">
      <dgm:prSet presAssocID="{A3429CB9-AFB3-4D5C-A3E7-8B1DAFE21930}" presName="Name21" presStyleCnt="0"/>
      <dgm:spPr/>
    </dgm:pt>
    <dgm:pt modelId="{7C48E073-B304-406D-A793-7DDFB4D47306}" type="pres">
      <dgm:prSet presAssocID="{A3429CB9-AFB3-4D5C-A3E7-8B1DAFE21930}" presName="level2Shape" presStyleLbl="node3" presStyleIdx="0" presStyleCnt="2"/>
      <dgm:spPr/>
      <dgm:t>
        <a:bodyPr/>
        <a:lstStyle/>
        <a:p>
          <a:endParaRPr lang="en-GB"/>
        </a:p>
      </dgm:t>
    </dgm:pt>
    <dgm:pt modelId="{59B7DD06-CE55-4F2A-A628-01169E5E6EBE}" type="pres">
      <dgm:prSet presAssocID="{A3429CB9-AFB3-4D5C-A3E7-8B1DAFE21930}" presName="hierChild3" presStyleCnt="0"/>
      <dgm:spPr/>
    </dgm:pt>
    <dgm:pt modelId="{CCED8D41-C41C-4AB7-9B9D-C281B130506D}" type="pres">
      <dgm:prSet presAssocID="{3F821C16-7D3E-4B0A-A21F-1B25DAB9ED0E}" presName="Name19" presStyleLbl="parChTrans1D2" presStyleIdx="1" presStyleCnt="2"/>
      <dgm:spPr/>
      <dgm:t>
        <a:bodyPr/>
        <a:lstStyle/>
        <a:p>
          <a:endParaRPr lang="en-GB"/>
        </a:p>
      </dgm:t>
    </dgm:pt>
    <dgm:pt modelId="{558CE271-0CEA-4E09-A419-F51ABE66C69C}" type="pres">
      <dgm:prSet presAssocID="{223E1C00-D28E-464D-90FF-659631DF0639}" presName="Name21" presStyleCnt="0"/>
      <dgm:spPr/>
    </dgm:pt>
    <dgm:pt modelId="{14F4CCE6-4CC2-4D8F-A7D4-1A757552C749}" type="pres">
      <dgm:prSet presAssocID="{223E1C00-D28E-464D-90FF-659631DF0639}" presName="level2Shape" presStyleLbl="node2" presStyleIdx="1" presStyleCnt="2"/>
      <dgm:spPr/>
      <dgm:t>
        <a:bodyPr/>
        <a:lstStyle/>
        <a:p>
          <a:endParaRPr lang="en-GB"/>
        </a:p>
      </dgm:t>
    </dgm:pt>
    <dgm:pt modelId="{F23F1A7C-5AED-41C6-95AE-6A9AD8370632}" type="pres">
      <dgm:prSet presAssocID="{223E1C00-D28E-464D-90FF-659631DF0639}" presName="hierChild3" presStyleCnt="0"/>
      <dgm:spPr/>
    </dgm:pt>
    <dgm:pt modelId="{9EFF1FD3-D707-4FBC-AE03-D0D916D74B2F}" type="pres">
      <dgm:prSet presAssocID="{61181E54-8332-480F-800D-B81CF59B8ACA}" presName="Name19" presStyleLbl="parChTrans1D3" presStyleIdx="1" presStyleCnt="2"/>
      <dgm:spPr/>
      <dgm:t>
        <a:bodyPr/>
        <a:lstStyle/>
        <a:p>
          <a:endParaRPr lang="en-GB"/>
        </a:p>
      </dgm:t>
    </dgm:pt>
    <dgm:pt modelId="{8FE35A8F-38B0-4136-B2C9-0AB1FA1DD2DE}" type="pres">
      <dgm:prSet presAssocID="{53B63762-F21A-4240-BC43-8E1B865C3D94}" presName="Name21" presStyleCnt="0"/>
      <dgm:spPr/>
    </dgm:pt>
    <dgm:pt modelId="{3FD3038F-D087-4471-BE10-AE1C9DC31457}" type="pres">
      <dgm:prSet presAssocID="{53B63762-F21A-4240-BC43-8E1B865C3D94}" presName="level2Shape" presStyleLbl="node3" presStyleIdx="1" presStyleCnt="2"/>
      <dgm:spPr/>
      <dgm:t>
        <a:bodyPr/>
        <a:lstStyle/>
        <a:p>
          <a:endParaRPr lang="en-GB"/>
        </a:p>
      </dgm:t>
    </dgm:pt>
    <dgm:pt modelId="{5F324FAD-49E8-45C5-9C8D-828451A16708}" type="pres">
      <dgm:prSet presAssocID="{53B63762-F21A-4240-BC43-8E1B865C3D94}" presName="hierChild3" presStyleCnt="0"/>
      <dgm:spPr/>
    </dgm:pt>
    <dgm:pt modelId="{50039485-2EE0-4924-BC8A-E0EB554748AE}" type="pres">
      <dgm:prSet presAssocID="{94D6B0D2-12E5-4039-A0A0-7AE3BABE3CA1}" presName="bgShapesFlow" presStyleCnt="0"/>
      <dgm:spPr/>
    </dgm:pt>
  </dgm:ptLst>
  <dgm:cxnLst>
    <dgm:cxn modelId="{AB3AB147-8C2E-4246-A50D-DB3D8C0C1C27}" type="presOf" srcId="{F988DA33-DF70-43C4-8783-78549E1C7544}" destId="{335B6A2A-5D81-40F2-B717-8E00D2F0D5DE}" srcOrd="0" destOrd="0" presId="urn:microsoft.com/office/officeart/2005/8/layout/hierarchy6"/>
    <dgm:cxn modelId="{2225D555-914E-4105-8581-51203F29F263}" type="presOf" srcId="{51BAD9E1-8DB4-481C-868B-2F721F32DF26}" destId="{5675B49A-3C93-460C-9347-1FCE6EC02B91}" srcOrd="0" destOrd="0" presId="urn:microsoft.com/office/officeart/2005/8/layout/hierarchy6"/>
    <dgm:cxn modelId="{212BCDD2-681D-4091-92F0-D15C8B88EA1B}" type="presOf" srcId="{61181E54-8332-480F-800D-B81CF59B8ACA}" destId="{9EFF1FD3-D707-4FBC-AE03-D0D916D74B2F}" srcOrd="0" destOrd="0" presId="urn:microsoft.com/office/officeart/2005/8/layout/hierarchy6"/>
    <dgm:cxn modelId="{028B1B27-B79B-428C-B6DA-E682444B9CC6}" type="presOf" srcId="{223E1C00-D28E-464D-90FF-659631DF0639}" destId="{14F4CCE6-4CC2-4D8F-A7D4-1A757552C749}" srcOrd="0" destOrd="0" presId="urn:microsoft.com/office/officeart/2005/8/layout/hierarchy6"/>
    <dgm:cxn modelId="{09827EF6-667C-4024-839B-1FBD4FFF6427}" srcId="{94D6B0D2-12E5-4039-A0A0-7AE3BABE3CA1}" destId="{59EEBF4E-3A63-4AAD-85A4-6D2E1401EAA1}" srcOrd="0" destOrd="0" parTransId="{1B066D08-5596-4D8A-BBEA-019B8EE5EEA3}" sibTransId="{F1B1201E-EA44-4914-B448-1969E1FC7D33}"/>
    <dgm:cxn modelId="{201E4016-C4C2-4396-A9FD-A0890B79CD2E}" type="presOf" srcId="{51116464-E21C-476E-8946-E6565C60AEB4}" destId="{FA9FA88C-EC24-4144-95F7-C877C6C66C75}" srcOrd="0" destOrd="0" presId="urn:microsoft.com/office/officeart/2005/8/layout/hierarchy6"/>
    <dgm:cxn modelId="{96576A30-C919-4F96-948B-6E1E90413037}" type="presOf" srcId="{94D6B0D2-12E5-4039-A0A0-7AE3BABE3CA1}" destId="{E1B983CA-1191-41B4-9975-2A3E2103762F}" srcOrd="0" destOrd="0" presId="urn:microsoft.com/office/officeart/2005/8/layout/hierarchy6"/>
    <dgm:cxn modelId="{2366AABB-5001-4055-B3F4-32B26DDD025F}" srcId="{59EEBF4E-3A63-4AAD-85A4-6D2E1401EAA1}" destId="{223E1C00-D28E-464D-90FF-659631DF0639}" srcOrd="1" destOrd="0" parTransId="{3F821C16-7D3E-4B0A-A21F-1B25DAB9ED0E}" sibTransId="{BA490305-8791-4D68-828D-28E56922690F}"/>
    <dgm:cxn modelId="{143871B4-D3E4-49CD-9B0E-D6707407FC38}" type="presOf" srcId="{3F821C16-7D3E-4B0A-A21F-1B25DAB9ED0E}" destId="{CCED8D41-C41C-4AB7-9B9D-C281B130506D}" srcOrd="0" destOrd="0" presId="urn:microsoft.com/office/officeart/2005/8/layout/hierarchy6"/>
    <dgm:cxn modelId="{331E759B-0198-4D7C-8CE5-006E9EB16AE9}" type="presOf" srcId="{59EEBF4E-3A63-4AAD-85A4-6D2E1401EAA1}" destId="{8812D81C-E2C0-475C-894C-7BFA1AC24B14}" srcOrd="0" destOrd="0" presId="urn:microsoft.com/office/officeart/2005/8/layout/hierarchy6"/>
    <dgm:cxn modelId="{22241B9F-C37C-449E-8EB8-5BB43D9299C4}" srcId="{59EEBF4E-3A63-4AAD-85A4-6D2E1401EAA1}" destId="{51BAD9E1-8DB4-481C-868B-2F721F32DF26}" srcOrd="0" destOrd="0" parTransId="{51116464-E21C-476E-8946-E6565C60AEB4}" sibTransId="{9126BE31-C5E5-4427-92F8-E653F063EA5D}"/>
    <dgm:cxn modelId="{510B20D8-DC65-443D-8960-B2282FFECC4C}" srcId="{223E1C00-D28E-464D-90FF-659631DF0639}" destId="{53B63762-F21A-4240-BC43-8E1B865C3D94}" srcOrd="0" destOrd="0" parTransId="{61181E54-8332-480F-800D-B81CF59B8ACA}" sibTransId="{62853041-A70A-4BE9-BA2B-39EFF937391B}"/>
    <dgm:cxn modelId="{899621A2-F8A8-4E0D-8630-CCDAD8D09315}" type="presOf" srcId="{A3429CB9-AFB3-4D5C-A3E7-8B1DAFE21930}" destId="{7C48E073-B304-406D-A793-7DDFB4D47306}" srcOrd="0" destOrd="0" presId="urn:microsoft.com/office/officeart/2005/8/layout/hierarchy6"/>
    <dgm:cxn modelId="{D4BDFE66-6F35-4C8C-82B1-F7F1F249DB5D}" srcId="{51BAD9E1-8DB4-481C-868B-2F721F32DF26}" destId="{A3429CB9-AFB3-4D5C-A3E7-8B1DAFE21930}" srcOrd="0" destOrd="0" parTransId="{F988DA33-DF70-43C4-8783-78549E1C7544}" sibTransId="{2E1838AE-8552-474F-AEE5-77A120223D68}"/>
    <dgm:cxn modelId="{93FD8FB6-3AAD-42FC-B69A-F5CCD623B0C3}" type="presOf" srcId="{53B63762-F21A-4240-BC43-8E1B865C3D94}" destId="{3FD3038F-D087-4471-BE10-AE1C9DC31457}" srcOrd="0" destOrd="0" presId="urn:microsoft.com/office/officeart/2005/8/layout/hierarchy6"/>
    <dgm:cxn modelId="{497C2971-4E65-4DE5-9B72-6C9940108FEF}" type="presParOf" srcId="{E1B983CA-1191-41B4-9975-2A3E2103762F}" destId="{154AF00C-BC19-4768-AA09-6902429AF063}" srcOrd="0" destOrd="0" presId="urn:microsoft.com/office/officeart/2005/8/layout/hierarchy6"/>
    <dgm:cxn modelId="{472C301C-A613-4EB7-AAB7-D051541265C6}" type="presParOf" srcId="{154AF00C-BC19-4768-AA09-6902429AF063}" destId="{5E494136-EF42-4C57-8EB9-FB735A7CEA55}" srcOrd="0" destOrd="0" presId="urn:microsoft.com/office/officeart/2005/8/layout/hierarchy6"/>
    <dgm:cxn modelId="{AF794CEA-9B78-4362-8034-DBA555947825}" type="presParOf" srcId="{5E494136-EF42-4C57-8EB9-FB735A7CEA55}" destId="{A017E02A-024F-418E-A0D2-54CC744922BA}" srcOrd="0" destOrd="0" presId="urn:microsoft.com/office/officeart/2005/8/layout/hierarchy6"/>
    <dgm:cxn modelId="{ECB901FC-844C-4007-A13D-B180E30E273C}" type="presParOf" srcId="{A017E02A-024F-418E-A0D2-54CC744922BA}" destId="{8812D81C-E2C0-475C-894C-7BFA1AC24B14}" srcOrd="0" destOrd="0" presId="urn:microsoft.com/office/officeart/2005/8/layout/hierarchy6"/>
    <dgm:cxn modelId="{ACBC0B5E-CC40-4385-850D-9E5FAE3500AC}" type="presParOf" srcId="{A017E02A-024F-418E-A0D2-54CC744922BA}" destId="{E7848715-0A45-4315-95F8-2C1D5A3E469E}" srcOrd="1" destOrd="0" presId="urn:microsoft.com/office/officeart/2005/8/layout/hierarchy6"/>
    <dgm:cxn modelId="{9D18CD3A-B1B4-4FDD-854D-F79164C821AF}" type="presParOf" srcId="{E7848715-0A45-4315-95F8-2C1D5A3E469E}" destId="{FA9FA88C-EC24-4144-95F7-C877C6C66C75}" srcOrd="0" destOrd="0" presId="urn:microsoft.com/office/officeart/2005/8/layout/hierarchy6"/>
    <dgm:cxn modelId="{42708486-3C16-463A-ABD5-1977B8573ADF}" type="presParOf" srcId="{E7848715-0A45-4315-95F8-2C1D5A3E469E}" destId="{0EADCCB5-2811-4245-80BD-E4913B54459B}" srcOrd="1" destOrd="0" presId="urn:microsoft.com/office/officeart/2005/8/layout/hierarchy6"/>
    <dgm:cxn modelId="{5DF37741-139E-4130-8E95-C53C26A798B2}" type="presParOf" srcId="{0EADCCB5-2811-4245-80BD-E4913B54459B}" destId="{5675B49A-3C93-460C-9347-1FCE6EC02B91}" srcOrd="0" destOrd="0" presId="urn:microsoft.com/office/officeart/2005/8/layout/hierarchy6"/>
    <dgm:cxn modelId="{6D9D6F9F-12C5-43ED-8A6A-D06DD9AC16AA}" type="presParOf" srcId="{0EADCCB5-2811-4245-80BD-E4913B54459B}" destId="{14DEDED1-E791-4380-8DC8-5798DE552A89}" srcOrd="1" destOrd="0" presId="urn:microsoft.com/office/officeart/2005/8/layout/hierarchy6"/>
    <dgm:cxn modelId="{C4A7E568-9ACF-4713-B446-4AD69921BC3E}" type="presParOf" srcId="{14DEDED1-E791-4380-8DC8-5798DE552A89}" destId="{335B6A2A-5D81-40F2-B717-8E00D2F0D5DE}" srcOrd="0" destOrd="0" presId="urn:microsoft.com/office/officeart/2005/8/layout/hierarchy6"/>
    <dgm:cxn modelId="{18F2E6CD-01DC-4693-AD77-7B939258BD4C}" type="presParOf" srcId="{14DEDED1-E791-4380-8DC8-5798DE552A89}" destId="{EBFFE13C-6D69-4B45-AD58-9213A0356DC0}" srcOrd="1" destOrd="0" presId="urn:microsoft.com/office/officeart/2005/8/layout/hierarchy6"/>
    <dgm:cxn modelId="{49056FC6-1E0E-410F-AACA-32279762E533}" type="presParOf" srcId="{EBFFE13C-6D69-4B45-AD58-9213A0356DC0}" destId="{7C48E073-B304-406D-A793-7DDFB4D47306}" srcOrd="0" destOrd="0" presId="urn:microsoft.com/office/officeart/2005/8/layout/hierarchy6"/>
    <dgm:cxn modelId="{A0B460D2-7AA0-48E6-9B13-88D85C9A0705}" type="presParOf" srcId="{EBFFE13C-6D69-4B45-AD58-9213A0356DC0}" destId="{59B7DD06-CE55-4F2A-A628-01169E5E6EBE}" srcOrd="1" destOrd="0" presId="urn:microsoft.com/office/officeart/2005/8/layout/hierarchy6"/>
    <dgm:cxn modelId="{448A5BCA-9FAD-4211-A3E1-E3A8927D134B}" type="presParOf" srcId="{E7848715-0A45-4315-95F8-2C1D5A3E469E}" destId="{CCED8D41-C41C-4AB7-9B9D-C281B130506D}" srcOrd="2" destOrd="0" presId="urn:microsoft.com/office/officeart/2005/8/layout/hierarchy6"/>
    <dgm:cxn modelId="{3C82DB2D-0CDB-4B95-99A7-ED36BFBA24EA}" type="presParOf" srcId="{E7848715-0A45-4315-95F8-2C1D5A3E469E}" destId="{558CE271-0CEA-4E09-A419-F51ABE66C69C}" srcOrd="3" destOrd="0" presId="urn:microsoft.com/office/officeart/2005/8/layout/hierarchy6"/>
    <dgm:cxn modelId="{D7DAA30E-5DEA-446F-B2D3-5426733DABC2}" type="presParOf" srcId="{558CE271-0CEA-4E09-A419-F51ABE66C69C}" destId="{14F4CCE6-4CC2-4D8F-A7D4-1A757552C749}" srcOrd="0" destOrd="0" presId="urn:microsoft.com/office/officeart/2005/8/layout/hierarchy6"/>
    <dgm:cxn modelId="{5328EF94-C94F-4372-8F38-3350F09EBF4C}" type="presParOf" srcId="{558CE271-0CEA-4E09-A419-F51ABE66C69C}" destId="{F23F1A7C-5AED-41C6-95AE-6A9AD8370632}" srcOrd="1" destOrd="0" presId="urn:microsoft.com/office/officeart/2005/8/layout/hierarchy6"/>
    <dgm:cxn modelId="{5C812763-F8C7-493F-9309-18C3F880FCAB}" type="presParOf" srcId="{F23F1A7C-5AED-41C6-95AE-6A9AD8370632}" destId="{9EFF1FD3-D707-4FBC-AE03-D0D916D74B2F}" srcOrd="0" destOrd="0" presId="urn:microsoft.com/office/officeart/2005/8/layout/hierarchy6"/>
    <dgm:cxn modelId="{3CD6E3DA-ACAE-4DE2-8502-B7C5EA74EB02}" type="presParOf" srcId="{F23F1A7C-5AED-41C6-95AE-6A9AD8370632}" destId="{8FE35A8F-38B0-4136-B2C9-0AB1FA1DD2DE}" srcOrd="1" destOrd="0" presId="urn:microsoft.com/office/officeart/2005/8/layout/hierarchy6"/>
    <dgm:cxn modelId="{2C6586B7-98EF-4077-8BAB-8EFCFDE3D2F9}" type="presParOf" srcId="{8FE35A8F-38B0-4136-B2C9-0AB1FA1DD2DE}" destId="{3FD3038F-D087-4471-BE10-AE1C9DC31457}" srcOrd="0" destOrd="0" presId="urn:microsoft.com/office/officeart/2005/8/layout/hierarchy6"/>
    <dgm:cxn modelId="{F27273F1-0CA5-4894-AEC8-7AA9DC0779A1}" type="presParOf" srcId="{8FE35A8F-38B0-4136-B2C9-0AB1FA1DD2DE}" destId="{5F324FAD-49E8-45C5-9C8D-828451A16708}" srcOrd="1" destOrd="0" presId="urn:microsoft.com/office/officeart/2005/8/layout/hierarchy6"/>
    <dgm:cxn modelId="{626A2418-8955-449F-98A6-6E13F0CF950A}" type="presParOf" srcId="{E1B983CA-1191-41B4-9975-2A3E2103762F}" destId="{50039485-2EE0-4924-BC8A-E0EB554748A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46548D-E54B-4DA0-B1B2-6037E0EBFD71}" type="datetimeFigureOut">
              <a:rPr lang="en-GB" smtClean="0"/>
              <a:t>30/01/2020</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1CF96A8-6687-4FCA-B6AE-78C7D2F125BD}" type="slidenum">
              <a:rPr lang="en-GB" smtClean="0"/>
              <a:t>‹#›</a:t>
            </a:fld>
            <a:endParaRPr lang="en-GB" dirty="0"/>
          </a:p>
        </p:txBody>
      </p:sp>
    </p:spTree>
    <p:extLst>
      <p:ext uri="{BB962C8B-B14F-4D97-AF65-F5344CB8AC3E}">
        <p14:creationId xmlns:p14="http://schemas.microsoft.com/office/powerpoint/2010/main" val="187605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38B719-145B-4EA8-B655-AFCD6E33331F}" type="datetimeFigureOut">
              <a:rPr lang="en-GB" smtClean="0"/>
              <a:t>30/01/2020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39BD19-C9A0-43E0-8176-7B6E6BF9C7CD}" type="slidenum">
              <a:rPr lang="en-GB" smtClean="0"/>
              <a:t>‹#›</a:t>
            </a:fld>
            <a:endParaRPr lang="en-GB" dirty="0"/>
          </a:p>
        </p:txBody>
      </p:sp>
    </p:spTree>
    <p:extLst>
      <p:ext uri="{BB962C8B-B14F-4D97-AF65-F5344CB8AC3E}">
        <p14:creationId xmlns:p14="http://schemas.microsoft.com/office/powerpoint/2010/main" val="350012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1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A34AF7-FE19-4774-ADA8-D6B016885596}" type="slidenum">
              <a:rPr lang="en-US" altLang="en-US" smtClean="0">
                <a:latin typeface="Calibri" pitchFamily="34" charset="0"/>
              </a:rPr>
              <a:pPr/>
              <a:t>1</a:t>
            </a:fld>
            <a:endParaRPr lang="en-US"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14</a:t>
            </a:fld>
            <a:endParaRPr lang="en-US" alt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15</a:t>
            </a:fld>
            <a:endParaRPr lang="en-US" alt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16</a:t>
            </a:fld>
            <a:endParaRPr lang="en-US" alt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17</a:t>
            </a:fld>
            <a:endParaRPr lang="en-US" alt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18</a:t>
            </a:fld>
            <a:endParaRPr lang="en-US" alt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19</a:t>
            </a:fld>
            <a:endParaRPr lang="en-US" alt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20</a:t>
            </a:fld>
            <a:endParaRPr lang="en-US" alt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What</a:t>
            </a:r>
            <a:r>
              <a:rPr lang="en-US" altLang="en-US" baseline="0" dirty="0" smtClean="0"/>
              <a:t> does the current Quality Strategy tell us? </a:t>
            </a:r>
          </a:p>
          <a:p>
            <a:pPr eaLnBrk="1" hangingPunct="1">
              <a:spcBef>
                <a:spcPct val="0"/>
              </a:spcBef>
            </a:pPr>
            <a:r>
              <a:rPr lang="en-US" altLang="en-US" baseline="0" dirty="0" smtClean="0"/>
              <a:t>What approach does it take? </a:t>
            </a:r>
          </a:p>
          <a:p>
            <a:pPr eaLnBrk="1" hangingPunct="1">
              <a:spcBef>
                <a:spcPct val="0"/>
              </a:spcBef>
            </a:pPr>
            <a:r>
              <a:rPr lang="en-US" altLang="en-US" baseline="0" dirty="0" smtClean="0"/>
              <a:t>Has it been effective? </a:t>
            </a:r>
          </a:p>
          <a:p>
            <a:pPr eaLnBrk="1" hangingPunct="1">
              <a:spcBef>
                <a:spcPct val="0"/>
              </a:spcBef>
            </a:pPr>
            <a:r>
              <a:rPr lang="en-US" altLang="en-US" baseline="0" dirty="0" smtClean="0"/>
              <a:t>Need a refresh!! </a:t>
            </a: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2</a:t>
            </a:fld>
            <a:endParaRPr lang="en-US" alt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3</a:t>
            </a:fld>
            <a:endParaRPr lang="en-US" alt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4</a:t>
            </a:fld>
            <a:endParaRPr lang="en-US" alt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5</a:t>
            </a:fld>
            <a:endParaRPr lang="en-US" alt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6</a:t>
            </a:fld>
            <a:endParaRPr lang="en-US" alt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9</a:t>
            </a:fld>
            <a:endParaRPr lang="en-US" alt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12</a:t>
            </a:fld>
            <a:endParaRPr lang="en-US" alt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5F7018-E393-4B4C-A398-A40013D526D2}" type="slidenum">
              <a:rPr lang="en-US" altLang="en-US" smtClean="0">
                <a:latin typeface="Calibri" pitchFamily="34" charset="0"/>
              </a:rPr>
              <a:pPr/>
              <a:t>13</a:t>
            </a:fld>
            <a:endParaRPr lang="en-US" alt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273726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107503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228870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ic Template">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26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94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361144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268086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37242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327005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219481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101912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405625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AB8A-A044-4DA6-86E2-2BE493B4511F}"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D32376-88DA-436E-8E23-BC507C5D7FCC}" type="slidenum">
              <a:rPr lang="en-GB" smtClean="0"/>
              <a:t>‹#›</a:t>
            </a:fld>
            <a:endParaRPr lang="en-GB" dirty="0"/>
          </a:p>
        </p:txBody>
      </p:sp>
    </p:spTree>
    <p:extLst>
      <p:ext uri="{BB962C8B-B14F-4D97-AF65-F5344CB8AC3E}">
        <p14:creationId xmlns:p14="http://schemas.microsoft.com/office/powerpoint/2010/main" val="177976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AB8A-A044-4DA6-86E2-2BE493B4511F}" type="datetimeFigureOut">
              <a:rPr lang="en-GB" smtClean="0"/>
              <a:t>30/01/2020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32376-88DA-436E-8E23-BC507C5D7FCC}" type="slidenum">
              <a:rPr lang="en-GB" smtClean="0"/>
              <a:t>‹#›</a:t>
            </a:fld>
            <a:endParaRPr lang="en-GB" dirty="0"/>
          </a:p>
        </p:txBody>
      </p:sp>
    </p:spTree>
    <p:extLst>
      <p:ext uri="{BB962C8B-B14F-4D97-AF65-F5344CB8AC3E}">
        <p14:creationId xmlns:p14="http://schemas.microsoft.com/office/powerpoint/2010/main" val="296924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76456" y="6381328"/>
            <a:ext cx="288032" cy="369332"/>
          </a:xfrm>
          <a:prstGeom prst="rect">
            <a:avLst/>
          </a:prstGeom>
          <a:noFill/>
        </p:spPr>
        <p:txBody>
          <a:bodyPr wrap="square" rtlCol="0">
            <a:spAutoFit/>
          </a:bodyPr>
          <a:lstStyle/>
          <a:p>
            <a:r>
              <a:rPr lang="en-GB" b="1" dirty="0" smtClean="0"/>
              <a:t>1</a:t>
            </a:r>
            <a:endParaRPr lang="en-GB" b="1" dirty="0"/>
          </a:p>
        </p:txBody>
      </p:sp>
      <p:sp>
        <p:nvSpPr>
          <p:cNvPr id="5" name="TextBox 4"/>
          <p:cNvSpPr txBox="1"/>
          <p:nvPr/>
        </p:nvSpPr>
        <p:spPr>
          <a:xfrm>
            <a:off x="57828" y="466473"/>
            <a:ext cx="5400600" cy="7940635"/>
          </a:xfrm>
          <a:prstGeom prst="rect">
            <a:avLst/>
          </a:prstGeom>
          <a:noFill/>
        </p:spPr>
        <p:txBody>
          <a:bodyPr wrap="square" rtlCol="0">
            <a:spAutoFit/>
          </a:bodyPr>
          <a:lstStyle/>
          <a:p>
            <a:pPr algn="ctr"/>
            <a:r>
              <a:rPr lang="en-GB" sz="4400" b="1" dirty="0" smtClean="0"/>
              <a:t>North Lincolnshire CCG</a:t>
            </a:r>
          </a:p>
          <a:p>
            <a:pPr algn="ctr"/>
            <a:endParaRPr lang="en-GB" sz="4400" b="1" dirty="0"/>
          </a:p>
          <a:p>
            <a:pPr algn="ctr"/>
            <a:r>
              <a:rPr lang="en-GB" sz="4400" b="1" dirty="0" smtClean="0"/>
              <a:t>Quality Strategy</a:t>
            </a:r>
          </a:p>
          <a:p>
            <a:pPr algn="ctr"/>
            <a:endParaRPr lang="en-GB" sz="4400" b="1" dirty="0"/>
          </a:p>
          <a:p>
            <a:pPr algn="ctr"/>
            <a:r>
              <a:rPr lang="en-GB" sz="4400" b="1" dirty="0" smtClean="0"/>
              <a:t>2019 to 2024</a:t>
            </a:r>
          </a:p>
          <a:p>
            <a:pPr algn="ctr"/>
            <a:endParaRPr lang="en-GB" sz="2800" b="1" dirty="0"/>
          </a:p>
          <a:p>
            <a:pPr algn="ctr"/>
            <a:r>
              <a:rPr lang="en-GB" sz="3200" dirty="0" smtClean="0"/>
              <a:t> </a:t>
            </a:r>
            <a:endParaRPr lang="en-GB" sz="3200" b="1" dirty="0" smtClean="0"/>
          </a:p>
          <a:p>
            <a:pPr algn="ctr"/>
            <a:endParaRPr lang="en-GB" sz="3600" b="1" dirty="0" smtClean="0"/>
          </a:p>
          <a:p>
            <a:endParaRPr lang="en-GB" sz="3600" b="1" dirty="0" smtClean="0"/>
          </a:p>
          <a:p>
            <a:pPr algn="ctr"/>
            <a:endParaRPr lang="en-GB" sz="4000" b="1" dirty="0" smtClean="0"/>
          </a:p>
          <a:p>
            <a:endParaRPr lang="en-GB" sz="2800" b="1" dirty="0" smtClean="0"/>
          </a:p>
          <a:p>
            <a:endParaRPr lang="en-GB" sz="2800" b="1" dirty="0" smtClean="0"/>
          </a:p>
          <a:p>
            <a:r>
              <a:rPr lang="en-GB" dirty="0" smtClean="0"/>
              <a:t> </a:t>
            </a:r>
            <a:endParaRPr lang="en-GB" dirty="0"/>
          </a:p>
        </p:txBody>
      </p:sp>
    </p:spTree>
    <p:extLst>
      <p:ext uri="{BB962C8B-B14F-4D97-AF65-F5344CB8AC3E}">
        <p14:creationId xmlns:p14="http://schemas.microsoft.com/office/powerpoint/2010/main" val="59610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12</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433571209"/>
              </p:ext>
            </p:extLst>
          </p:nvPr>
        </p:nvGraphicFramePr>
        <p:xfrm>
          <a:off x="457200" y="2179789"/>
          <a:ext cx="8229600" cy="3366784"/>
        </p:xfrm>
        <a:graphic>
          <a:graphicData uri="http://schemas.openxmlformats.org/drawingml/2006/table">
            <a:tbl>
              <a:tblPr firstRow="1" firstCol="1" bandRow="1">
                <a:tableStyleId>{5C22544A-7EE6-4342-B048-85BDC9FD1C3A}</a:tableStyleId>
              </a:tblPr>
              <a:tblGrid>
                <a:gridCol w="2693765"/>
                <a:gridCol w="2768181"/>
                <a:gridCol w="2767654"/>
              </a:tblGrid>
              <a:tr h="1604226">
                <a:tc>
                  <a:txBody>
                    <a:bodyPr/>
                    <a:lstStyle/>
                    <a:p>
                      <a:pPr>
                        <a:lnSpc>
                          <a:spcPct val="115000"/>
                        </a:lnSpc>
                        <a:spcAft>
                          <a:spcPts val="0"/>
                        </a:spcAft>
                      </a:pPr>
                      <a:r>
                        <a:rPr lang="en-GB" sz="900" dirty="0">
                          <a:effectLst/>
                        </a:rPr>
                        <a:t>Prevention </a:t>
                      </a:r>
                    </a:p>
                    <a:p>
                      <a:pPr>
                        <a:spcAft>
                          <a:spcPts val="0"/>
                        </a:spcAft>
                      </a:pPr>
                      <a:r>
                        <a:rPr lang="en-GB" sz="900" dirty="0">
                          <a:effectLst/>
                        </a:rPr>
                        <a:t> </a:t>
                      </a:r>
                    </a:p>
                    <a:p>
                      <a:pPr marL="342900" lvl="0" indent="-342900" algn="just">
                        <a:spcAft>
                          <a:spcPts val="0"/>
                        </a:spcAft>
                        <a:buFont typeface="Symbol"/>
                        <a:buChar char=""/>
                      </a:pPr>
                      <a:r>
                        <a:rPr lang="en-GB" sz="900" dirty="0">
                          <a:effectLst/>
                        </a:rPr>
                        <a:t>A consistent approach to measuring and monitoring quality is in place across all services;</a:t>
                      </a:r>
                    </a:p>
                    <a:p>
                      <a:pPr marL="342900" lvl="0" indent="-342900" algn="just">
                        <a:spcAft>
                          <a:spcPts val="0"/>
                        </a:spcAft>
                        <a:buFont typeface="Symbol"/>
                        <a:buChar char=""/>
                      </a:pPr>
                      <a:r>
                        <a:rPr lang="en-GB" sz="900" dirty="0">
                          <a:effectLst/>
                        </a:rPr>
                        <a:t>The CCG Quality Assurance Criteria is applied to all providers;</a:t>
                      </a:r>
                    </a:p>
                    <a:p>
                      <a:pPr marL="342900" lvl="0" indent="-342900" algn="just">
                        <a:spcAft>
                          <a:spcPts val="0"/>
                        </a:spcAft>
                        <a:buFont typeface="Symbol"/>
                        <a:buChar char=""/>
                      </a:pPr>
                      <a:r>
                        <a:rPr lang="en-GB" sz="1000" dirty="0">
                          <a:effectLst/>
                        </a:rPr>
                        <a:t>All CCG commissioning decisions, projects and policies are impact assessed to identify the impact on quality, equality, privacy standards and sustainability.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  Primary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The CCG provide support to primary care in implementing the revised NHS England Quality and Performance Dashboard for primary care services, once published;</a:t>
                      </a:r>
                    </a:p>
                    <a:p>
                      <a:pPr marL="342900" lvl="0" indent="-342900" algn="just">
                        <a:lnSpc>
                          <a:spcPct val="115000"/>
                        </a:lnSpc>
                        <a:spcAft>
                          <a:spcPts val="0"/>
                        </a:spcAft>
                        <a:buFont typeface="Symbol"/>
                        <a:buChar char=""/>
                      </a:pPr>
                      <a:r>
                        <a:rPr lang="en-GB" sz="900" dirty="0">
                          <a:effectLst/>
                        </a:rPr>
                        <a:t>Guidance and support is provided to primary care through quality visits undertaken by the CCG Quality Team.</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Children &amp; Maternity </a:t>
                      </a:r>
                    </a:p>
                    <a:p>
                      <a:pPr>
                        <a:lnSpc>
                          <a:spcPct val="115000"/>
                        </a:lnSpc>
                        <a:spcAft>
                          <a:spcPts val="0"/>
                        </a:spcAft>
                        <a:tabLst>
                          <a:tab pos="775970" algn="ctr"/>
                        </a:tabLst>
                      </a:pPr>
                      <a:r>
                        <a:rPr lang="en-GB" sz="900" dirty="0">
                          <a:effectLst/>
                        </a:rPr>
                        <a:t> </a:t>
                      </a:r>
                      <a:endParaRPr lang="en-GB" sz="900" dirty="0" smtClean="0">
                        <a:effectLst/>
                      </a:endParaRPr>
                    </a:p>
                    <a:p>
                      <a:pPr>
                        <a:lnSpc>
                          <a:spcPct val="115000"/>
                        </a:lnSpc>
                        <a:spcAft>
                          <a:spcPts val="0"/>
                        </a:spcAft>
                        <a:tabLst>
                          <a:tab pos="775970" algn="ctr"/>
                        </a:tabLst>
                      </a:pPr>
                      <a:endParaRPr lang="en-GB" sz="900" dirty="0">
                        <a:effectLst/>
                      </a:endParaRPr>
                    </a:p>
                    <a:p>
                      <a:pPr marL="342900" lvl="0" indent="-342900" algn="just">
                        <a:lnSpc>
                          <a:spcPct val="115000"/>
                        </a:lnSpc>
                        <a:spcAft>
                          <a:spcPts val="0"/>
                        </a:spcAft>
                        <a:buFont typeface="Symbol"/>
                        <a:buChar char=""/>
                      </a:pPr>
                      <a:r>
                        <a:rPr lang="en-GB" sz="900" dirty="0">
                          <a:effectLst/>
                        </a:rPr>
                        <a:t>Access time to ASD diagnosis is improved;</a:t>
                      </a:r>
                    </a:p>
                    <a:p>
                      <a:pPr marL="342900" lvl="0" indent="-342900" algn="just">
                        <a:lnSpc>
                          <a:spcPct val="115000"/>
                        </a:lnSpc>
                        <a:spcAft>
                          <a:spcPts val="0"/>
                        </a:spcAft>
                        <a:buFont typeface="Symbol"/>
                        <a:buChar char=""/>
                      </a:pPr>
                      <a:r>
                        <a:rPr lang="en-GB" sz="900" dirty="0">
                          <a:effectLst/>
                        </a:rPr>
                        <a:t>Patient waiting times for the local Getting Advice ASD pathway are reduced;</a:t>
                      </a:r>
                    </a:p>
                    <a:p>
                      <a:pPr marL="342900" lvl="0" indent="-342900" algn="just">
                        <a:lnSpc>
                          <a:spcPct val="115000"/>
                        </a:lnSpc>
                        <a:spcAft>
                          <a:spcPts val="0"/>
                        </a:spcAft>
                        <a:buFont typeface="Symbol"/>
                        <a:buChar char=""/>
                      </a:pPr>
                      <a:r>
                        <a:rPr lang="en-GB" sz="900" dirty="0">
                          <a:effectLst/>
                        </a:rPr>
                        <a:t>Increase in the number of patients receiving their care from the same care team during pregnancy. </a:t>
                      </a:r>
                      <a:endParaRPr lang="en-GB" sz="900" dirty="0">
                        <a:effectLst/>
                        <a:latin typeface="Calibri"/>
                        <a:ea typeface="Calibri"/>
                        <a:cs typeface="Times New Roman"/>
                      </a:endParaRPr>
                    </a:p>
                  </a:txBody>
                  <a:tcPr marL="57000" marR="57000" marT="0" marB="0"/>
                </a:tc>
              </a:tr>
              <a:tr h="1762558">
                <a:tc>
                  <a:txBody>
                    <a:bodyPr/>
                    <a:lstStyle/>
                    <a:p>
                      <a:pPr>
                        <a:lnSpc>
                          <a:spcPct val="115000"/>
                        </a:lnSpc>
                        <a:spcAft>
                          <a:spcPts val="0"/>
                        </a:spcAft>
                      </a:pPr>
                      <a:r>
                        <a:rPr lang="en-GB" sz="900" dirty="0">
                          <a:effectLst/>
                        </a:rPr>
                        <a:t>Out of Hospital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The CCG Quality Assurance Criteria is applied to Out of Hospital services;</a:t>
                      </a:r>
                    </a:p>
                    <a:p>
                      <a:pPr marL="342900" lvl="0" indent="-342900" algn="just">
                        <a:lnSpc>
                          <a:spcPct val="115000"/>
                        </a:lnSpc>
                        <a:spcAft>
                          <a:spcPts val="0"/>
                        </a:spcAft>
                        <a:buFont typeface="Symbol"/>
                        <a:buChar char=""/>
                      </a:pPr>
                      <a:r>
                        <a:rPr lang="en-GB" sz="900" dirty="0">
                          <a:effectLst/>
                        </a:rPr>
                        <a:t>Increase in the percentage of patients who die in their preferred place of death; </a:t>
                      </a:r>
                    </a:p>
                    <a:p>
                      <a:pPr marL="342900" lvl="0" indent="-342900" algn="just">
                        <a:lnSpc>
                          <a:spcPct val="115000"/>
                        </a:lnSpc>
                        <a:spcAft>
                          <a:spcPts val="0"/>
                        </a:spcAft>
                        <a:buFont typeface="Symbol"/>
                        <a:buChar char=""/>
                      </a:pPr>
                      <a:r>
                        <a:rPr lang="en-GB" sz="900" dirty="0">
                          <a:effectLst/>
                        </a:rPr>
                        <a:t>Increase in the percentage of people with complex needs on the community caseload who have a personal care plan (escalation plan).</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Hospital Care</a:t>
                      </a:r>
                    </a:p>
                    <a:p>
                      <a:pPr marL="457200">
                        <a:lnSpc>
                          <a:spcPct val="115000"/>
                        </a:lnSpc>
                        <a:spcAft>
                          <a:spcPts val="0"/>
                        </a:spcAft>
                      </a:pPr>
                      <a:endParaRPr lang="en-GB" sz="900" dirty="0" smtClean="0">
                        <a:effectLst/>
                      </a:endParaRPr>
                    </a:p>
                    <a:p>
                      <a:pPr marL="457200">
                        <a:lnSpc>
                          <a:spcPct val="115000"/>
                        </a:lnSpc>
                        <a:spcAft>
                          <a:spcPts val="0"/>
                        </a:spcAft>
                      </a:pPr>
                      <a:r>
                        <a:rPr lang="en-GB" sz="900" dirty="0">
                          <a:effectLst/>
                        </a:rPr>
                        <a:t> </a:t>
                      </a:r>
                    </a:p>
                    <a:p>
                      <a:pPr marL="342900" lvl="0" indent="-342900" algn="just">
                        <a:lnSpc>
                          <a:spcPct val="115000"/>
                        </a:lnSpc>
                        <a:spcAft>
                          <a:spcPts val="0"/>
                        </a:spcAft>
                        <a:buFont typeface="Symbol"/>
                        <a:buChar char=""/>
                      </a:pPr>
                      <a:r>
                        <a:rPr lang="en-GB" sz="900" dirty="0">
                          <a:effectLst/>
                        </a:rPr>
                        <a:t>The CCG Quality Assurance Criteria is applied to Out of Hospital services to assess the level of assurance in regard to quality and performance;</a:t>
                      </a:r>
                    </a:p>
                    <a:p>
                      <a:pPr marL="342900" lvl="0" indent="-342900" algn="just">
                        <a:lnSpc>
                          <a:spcPct val="115000"/>
                        </a:lnSpc>
                        <a:spcAft>
                          <a:spcPts val="0"/>
                        </a:spcAft>
                        <a:buFont typeface="Symbol"/>
                        <a:buChar char=""/>
                      </a:pPr>
                      <a:r>
                        <a:rPr lang="en-GB" sz="900" dirty="0">
                          <a:effectLst/>
                        </a:rPr>
                        <a:t>Increase in number of Advice and Guidance requests made for our patients by GPs; </a:t>
                      </a:r>
                    </a:p>
                    <a:p>
                      <a:pPr marL="342900" lvl="0" indent="-342900" algn="just">
                        <a:lnSpc>
                          <a:spcPct val="115000"/>
                        </a:lnSpc>
                        <a:spcAft>
                          <a:spcPts val="0"/>
                        </a:spcAft>
                        <a:buFont typeface="Symbol"/>
                        <a:buChar char=""/>
                      </a:pPr>
                      <a:r>
                        <a:rPr lang="en-GB" sz="900" dirty="0">
                          <a:effectLst/>
                        </a:rPr>
                        <a:t>Reduction in unplanned admissions (Non-Elective Emergency, excluding Maternity).</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Mental Health &amp; Learning Disabilities</a:t>
                      </a:r>
                    </a:p>
                    <a:p>
                      <a:pPr>
                        <a:lnSpc>
                          <a:spcPct val="115000"/>
                        </a:lnSpc>
                        <a:spcAft>
                          <a:spcPts val="0"/>
                        </a:spcAft>
                        <a:tabLst>
                          <a:tab pos="7753350" algn="l"/>
                        </a:tabLst>
                      </a:pPr>
                      <a:r>
                        <a:rPr lang="en-GB" sz="900" dirty="0">
                          <a:effectLst/>
                        </a:rPr>
                        <a:t> </a:t>
                      </a:r>
                      <a:endParaRPr lang="en-GB" sz="900" dirty="0" smtClean="0">
                        <a:effectLst/>
                      </a:endParaRPr>
                    </a:p>
                    <a:p>
                      <a:pPr>
                        <a:lnSpc>
                          <a:spcPct val="115000"/>
                        </a:lnSpc>
                        <a:spcAft>
                          <a:spcPts val="0"/>
                        </a:spcAft>
                        <a:tabLst>
                          <a:tab pos="7753350" algn="l"/>
                        </a:tabLst>
                      </a:pPr>
                      <a:endParaRPr lang="en-GB" sz="900" dirty="0">
                        <a:effectLst/>
                      </a:endParaRPr>
                    </a:p>
                    <a:p>
                      <a:pPr marL="342900" lvl="0" indent="-342900" algn="just">
                        <a:lnSpc>
                          <a:spcPct val="115000"/>
                        </a:lnSpc>
                        <a:spcAft>
                          <a:spcPts val="0"/>
                        </a:spcAft>
                        <a:buFont typeface="Symbol"/>
                        <a:buChar char=""/>
                      </a:pPr>
                      <a:r>
                        <a:rPr lang="en-GB" sz="900" dirty="0">
                          <a:effectLst/>
                        </a:rPr>
                        <a:t>Improve the uptake of Personal Health Budgets for people with a serious mental illness (SMI);</a:t>
                      </a:r>
                    </a:p>
                    <a:p>
                      <a:pPr marL="342900" lvl="0" indent="-342900" algn="just">
                        <a:lnSpc>
                          <a:spcPct val="115000"/>
                        </a:lnSpc>
                        <a:spcAft>
                          <a:spcPts val="0"/>
                        </a:spcAft>
                        <a:buFont typeface="Symbol"/>
                        <a:buChar char=""/>
                      </a:pPr>
                      <a:r>
                        <a:rPr lang="en-GB" sz="900" dirty="0">
                          <a:effectLst/>
                        </a:rPr>
                        <a:t>All relevant individuals are offered a personal health budget by March 2020;</a:t>
                      </a:r>
                    </a:p>
                    <a:p>
                      <a:pPr marL="342900" lvl="0" indent="-342900" algn="just">
                        <a:lnSpc>
                          <a:spcPct val="115000"/>
                        </a:lnSpc>
                        <a:spcAft>
                          <a:spcPts val="0"/>
                        </a:spcAft>
                        <a:buFont typeface="Symbol"/>
                        <a:buChar char=""/>
                      </a:pPr>
                      <a:r>
                        <a:rPr lang="en-GB" sz="900" dirty="0">
                          <a:effectLst/>
                        </a:rPr>
                        <a:t>CCG Quality and Performance indicators for these services are reviewed to ensure that all relevant patient outcomes are measured.</a:t>
                      </a:r>
                      <a:endParaRPr lang="en-GB" sz="900" dirty="0">
                        <a:effectLst/>
                        <a:latin typeface="Calibri"/>
                        <a:ea typeface="Calibri"/>
                        <a:cs typeface="Times New Roman"/>
                      </a:endParaRPr>
                    </a:p>
                  </a:txBody>
                  <a:tcPr marL="57000" marR="57000" marT="0" marB="0"/>
                </a:tc>
              </a:tr>
            </a:tbl>
          </a:graphicData>
        </a:graphic>
      </p:graphicFrame>
      <p:pic>
        <p:nvPicPr>
          <p:cNvPr id="5" name="Pictur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72355C41-E21E-43BC-B990-9DE3662EDE6E}"/>
              </a:ext>
            </a:extLst>
          </p:cNvPr>
          <p:cNvPicPr/>
          <p:nvPr/>
        </p:nvPicPr>
        <p:blipFill rotWithShape="1">
          <a:blip r:embed="rId2" cstate="print">
            <a:extLst>
              <a:ext uri="{28A0092B-C50C-407E-A947-70E740481C1C}">
                <a14:useLocalDpi xmlns:a14="http://schemas.microsoft.com/office/drawing/2010/main" val="0"/>
              </a:ext>
            </a:extLst>
          </a:blip>
          <a:srcRect l="57432" t="89173" r="36937" b="816"/>
          <a:stretch/>
        </p:blipFill>
        <p:spPr bwMode="auto">
          <a:xfrm>
            <a:off x="1413229" y="2179636"/>
            <a:ext cx="390525" cy="243145"/>
          </a:xfrm>
          <a:prstGeom prst="flowChartConnector">
            <a:avLst/>
          </a:prstGeom>
          <a:noFill/>
          <a:ln>
            <a:noFill/>
          </a:ln>
          <a:extLst/>
        </p:spPr>
      </p:pic>
      <p:pic>
        <p:nvPicPr>
          <p:cNvPr id="6" name="Picture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3CFC569E-DBC5-4963-9199-A7869E67A882}"/>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59" t="85454" r="27312" b="1514"/>
          <a:stretch/>
        </p:blipFill>
        <p:spPr bwMode="auto">
          <a:xfrm>
            <a:off x="4358851" y="2188625"/>
            <a:ext cx="466725" cy="419637"/>
          </a:xfrm>
          <a:prstGeom prst="flowChartConnector">
            <a:avLst/>
          </a:prstGeom>
          <a:solidFill>
            <a:sysClr val="window" lastClr="FFFFFF"/>
          </a:solidFill>
          <a:ln>
            <a:noFill/>
          </a:ln>
          <a:extLst/>
        </p:spPr>
      </p:pic>
      <p:pic>
        <p:nvPicPr>
          <p:cNvPr id="7" name="Picture 6" descr="A close up of a logo&#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9B95DD13-7C30-4736-A325-2DD330D23B18}"/>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89866" y="2188625"/>
            <a:ext cx="468313" cy="468312"/>
          </a:xfrm>
          <a:prstGeom prst="flowChartConnector">
            <a:avLst/>
          </a:prstGeom>
          <a:solidFill>
            <a:sysClr val="window" lastClr="FFFFFF"/>
          </a:solidFill>
        </p:spPr>
      </p:pic>
      <p:pic>
        <p:nvPicPr>
          <p:cNvPr id="8" name="Picture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E182B48E-0E75-40FA-A5BF-63F9D31175DF}"/>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04" t="77290" r="-533" b="9678"/>
          <a:stretch/>
        </p:blipFill>
        <p:spPr bwMode="auto">
          <a:xfrm>
            <a:off x="1763688" y="3789040"/>
            <a:ext cx="500063" cy="468312"/>
          </a:xfrm>
          <a:prstGeom prst="flowChartConnector">
            <a:avLst/>
          </a:prstGeom>
          <a:solidFill>
            <a:sysClr val="window" lastClr="FFFFFF"/>
          </a:solidFill>
          <a:ln>
            <a:noFill/>
          </a:ln>
          <a:extLst/>
        </p:spPr>
      </p:pic>
      <p:pic>
        <p:nvPicPr>
          <p:cNvPr id="9" name="Pictur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5C666D48-5827-4B31-AF90-7FEF9B87A0A0}"/>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82" t="84103" r="10889" b="2865"/>
          <a:stretch/>
        </p:blipFill>
        <p:spPr bwMode="auto">
          <a:xfrm>
            <a:off x="4132217" y="3861048"/>
            <a:ext cx="500063" cy="324296"/>
          </a:xfrm>
          <a:prstGeom prst="flowChartConnector">
            <a:avLst/>
          </a:prstGeom>
          <a:solidFill>
            <a:sysClr val="window" lastClr="FFFFFF"/>
          </a:solidFill>
          <a:ln>
            <a:noFill/>
          </a:ln>
          <a:extLst/>
        </p:spPr>
      </p:pic>
      <p:pic>
        <p:nvPicPr>
          <p:cNvPr id="10" name="Picture 9" descr="A picture containing electronics&#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0C37A8F5-AC1C-4E39-B2B2-CF35DE843A93}"/>
              </a:ext>
            </a:extLst>
          </p:cNvPr>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40352" y="3789040"/>
            <a:ext cx="468313" cy="468312"/>
          </a:xfrm>
          <a:prstGeom prst="flowChartConnector">
            <a:avLst/>
          </a:prstGeom>
          <a:solidFill>
            <a:sysClr val="window" lastClr="FFFFFF"/>
          </a:solidFill>
        </p:spPr>
      </p:pic>
      <p:sp>
        <p:nvSpPr>
          <p:cNvPr id="4" name="Text Box 2"/>
          <p:cNvSpPr txBox="1">
            <a:spLocks noChangeArrowheads="1"/>
          </p:cNvSpPr>
          <p:nvPr/>
        </p:nvSpPr>
        <p:spPr bwMode="auto">
          <a:xfrm>
            <a:off x="507971" y="126942"/>
            <a:ext cx="8168486" cy="352425"/>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Objective 3: Quality Improvement and Assurance Framework</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813022" y="489372"/>
            <a:ext cx="5863436" cy="160020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Results and Outcomes: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 Quality Assurance QA) and Improvement Framework is developed and implemented. The QA Criteria is utilised in working with the services that we commission. An Integrated Impact Assessment will be undertaken for all commissioning decisions, projects and policies.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There is a clear approach in place to improve and assure the quality for the services that we commission and the quality of our commissioning.</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Data and intelligence is used to identify new and emerging risks in the care and services we commission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507971" y="476672"/>
            <a:ext cx="2305050" cy="161290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1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Strategic Objective: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use a consistent approach to improving and assuring the quality of the care and services commissioned for the people of North Lincolnshire.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5-Point Star 24"/>
          <p:cNvSpPr>
            <a:spLocks/>
          </p:cNvSpPr>
          <p:nvPr/>
        </p:nvSpPr>
        <p:spPr bwMode="auto">
          <a:xfrm>
            <a:off x="571500" y="489372"/>
            <a:ext cx="276225" cy="276225"/>
          </a:xfrm>
          <a:custGeom>
            <a:avLst/>
            <a:gdLst>
              <a:gd name="T0" fmla="*/ 0 w 276225"/>
              <a:gd name="T1" fmla="*/ 105508 h 276225"/>
              <a:gd name="T2" fmla="*/ 82816 w 276225"/>
              <a:gd name="T3" fmla="*/ 72667 h 276225"/>
              <a:gd name="T4" fmla="*/ 138113 w 276225"/>
              <a:gd name="T5" fmla="*/ 0 h 276225"/>
              <a:gd name="T6" fmla="*/ 193409 w 276225"/>
              <a:gd name="T7" fmla="*/ 72667 h 276225"/>
              <a:gd name="T8" fmla="*/ 276225 w 276225"/>
              <a:gd name="T9" fmla="*/ 105508 h 276225"/>
              <a:gd name="T10" fmla="*/ 227584 w 276225"/>
              <a:gd name="T11" fmla="*/ 183260 h 276225"/>
              <a:gd name="T12" fmla="*/ 223471 w 276225"/>
              <a:gd name="T13" fmla="*/ 276224 h 276225"/>
              <a:gd name="T14" fmla="*/ 138113 w 276225"/>
              <a:gd name="T15" fmla="*/ 251611 h 276225"/>
              <a:gd name="T16" fmla="*/ 52754 w 276225"/>
              <a:gd name="T17" fmla="*/ 276224 h 276225"/>
              <a:gd name="T18" fmla="*/ 48641 w 276225"/>
              <a:gd name="T19" fmla="*/ 183260 h 276225"/>
              <a:gd name="T20" fmla="*/ 0 w 276225"/>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225"/>
              <a:gd name="T34" fmla="*/ 0 h 276225"/>
              <a:gd name="T35" fmla="*/ 276225 w 276225"/>
              <a:gd name="T36" fmla="*/ 276225 h 276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225" h="276225">
                <a:moveTo>
                  <a:pt x="0" y="105508"/>
                </a:moveTo>
                <a:lnTo>
                  <a:pt x="82816" y="72667"/>
                </a:lnTo>
                <a:lnTo>
                  <a:pt x="138113" y="0"/>
                </a:lnTo>
                <a:lnTo>
                  <a:pt x="193409" y="72667"/>
                </a:lnTo>
                <a:lnTo>
                  <a:pt x="276225" y="105508"/>
                </a:lnTo>
                <a:lnTo>
                  <a:pt x="227584" y="183260"/>
                </a:lnTo>
                <a:lnTo>
                  <a:pt x="223471" y="276224"/>
                </a:lnTo>
                <a:lnTo>
                  <a:pt x="138113" y="251611"/>
                </a:lnTo>
                <a:lnTo>
                  <a:pt x="52754" y="276224"/>
                </a:lnTo>
                <a:lnTo>
                  <a:pt x="48641" y="183260"/>
                </a:lnTo>
                <a:lnTo>
                  <a:pt x="0" y="105508"/>
                </a:lnTo>
                <a:close/>
              </a:path>
            </a:pathLst>
          </a:custGeom>
          <a:noFill/>
          <a:ln w="2540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57200"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6"/>
          <p:cNvSpPr>
            <a:spLocks noChangeArrowheads="1"/>
          </p:cNvSpPr>
          <p:nvPr/>
        </p:nvSpPr>
        <p:spPr bwMode="auto">
          <a:xfrm>
            <a:off x="457200" y="2636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600" b="0" i="0" u="none" strike="noStrike" cap="none" normalizeH="0" baseline="0" smtClean="0">
                <a:ln>
                  <a:noFill/>
                </a:ln>
                <a:solidFill>
                  <a:schemeClr val="tx1"/>
                </a:solidFill>
                <a:effectLst/>
                <a:latin typeface="Arial" pitchFamily="34" charset="0"/>
                <a:cs typeface="Arial" pitchFamily="34" charset="0"/>
              </a:rPr>
              <a:t/>
            </a:r>
            <a:br>
              <a:rPr kumimoji="0" lang="en-GB" altLang="en-US" sz="6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457200" y="3094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753350" algn="l"/>
              </a:tabLst>
              <a:defRPr>
                <a:solidFill>
                  <a:schemeClr val="tx1"/>
                </a:solidFill>
                <a:latin typeface="Arial" pitchFamily="34" charset="0"/>
                <a:cs typeface="Arial" pitchFamily="34" charset="0"/>
              </a:defRPr>
            </a:lvl1pPr>
            <a:lvl2pPr fontAlgn="base">
              <a:spcBef>
                <a:spcPct val="0"/>
              </a:spcBef>
              <a:spcAft>
                <a:spcPct val="0"/>
              </a:spcAft>
              <a:tabLst>
                <a:tab pos="7753350" algn="l"/>
              </a:tabLst>
              <a:defRPr>
                <a:solidFill>
                  <a:schemeClr val="tx1"/>
                </a:solidFill>
                <a:latin typeface="Arial" pitchFamily="34" charset="0"/>
                <a:cs typeface="Arial" pitchFamily="34" charset="0"/>
              </a:defRPr>
            </a:lvl2pPr>
            <a:lvl3pPr fontAlgn="base">
              <a:spcBef>
                <a:spcPct val="0"/>
              </a:spcBef>
              <a:spcAft>
                <a:spcPct val="0"/>
              </a:spcAft>
              <a:tabLst>
                <a:tab pos="7753350" algn="l"/>
              </a:tabLst>
              <a:defRPr>
                <a:solidFill>
                  <a:schemeClr val="tx1"/>
                </a:solidFill>
                <a:latin typeface="Arial" pitchFamily="34" charset="0"/>
                <a:cs typeface="Arial" pitchFamily="34" charset="0"/>
              </a:defRPr>
            </a:lvl3pPr>
            <a:lvl4pPr fontAlgn="base">
              <a:spcBef>
                <a:spcPct val="0"/>
              </a:spcBef>
              <a:spcAft>
                <a:spcPct val="0"/>
              </a:spcAft>
              <a:tabLst>
                <a:tab pos="7753350" algn="l"/>
              </a:tabLst>
              <a:defRPr>
                <a:solidFill>
                  <a:schemeClr val="tx1"/>
                </a:solidFill>
                <a:latin typeface="Arial" pitchFamily="34" charset="0"/>
                <a:cs typeface="Arial" pitchFamily="34" charset="0"/>
              </a:defRPr>
            </a:lvl4pPr>
            <a:lvl5pPr fontAlgn="base">
              <a:spcBef>
                <a:spcPct val="0"/>
              </a:spcBef>
              <a:spcAft>
                <a:spcPct val="0"/>
              </a:spcAft>
              <a:tabLst>
                <a:tab pos="7753350" algn="l"/>
              </a:tabLst>
              <a:defRPr>
                <a:solidFill>
                  <a:schemeClr val="tx1"/>
                </a:solidFill>
                <a:latin typeface="Arial" pitchFamily="34" charset="0"/>
                <a:cs typeface="Arial" pitchFamily="34" charset="0"/>
              </a:defRPr>
            </a:lvl5pPr>
            <a:lvl6pPr fontAlgn="base">
              <a:spcBef>
                <a:spcPct val="0"/>
              </a:spcBef>
              <a:spcAft>
                <a:spcPct val="0"/>
              </a:spcAft>
              <a:tabLst>
                <a:tab pos="7753350" algn="l"/>
              </a:tabLst>
              <a:defRPr>
                <a:solidFill>
                  <a:schemeClr val="tx1"/>
                </a:solidFill>
                <a:latin typeface="Arial" pitchFamily="34" charset="0"/>
                <a:cs typeface="Arial" pitchFamily="34" charset="0"/>
              </a:defRPr>
            </a:lvl6pPr>
            <a:lvl7pPr fontAlgn="base">
              <a:spcBef>
                <a:spcPct val="0"/>
              </a:spcBef>
              <a:spcAft>
                <a:spcPct val="0"/>
              </a:spcAft>
              <a:tabLst>
                <a:tab pos="7753350" algn="l"/>
              </a:tabLst>
              <a:defRPr>
                <a:solidFill>
                  <a:schemeClr val="tx1"/>
                </a:solidFill>
                <a:latin typeface="Arial" pitchFamily="34" charset="0"/>
                <a:cs typeface="Arial" pitchFamily="34" charset="0"/>
              </a:defRPr>
            </a:lvl7pPr>
            <a:lvl8pPr fontAlgn="base">
              <a:spcBef>
                <a:spcPct val="0"/>
              </a:spcBef>
              <a:spcAft>
                <a:spcPct val="0"/>
              </a:spcAft>
              <a:tabLst>
                <a:tab pos="7753350" algn="l"/>
              </a:tabLst>
              <a:defRPr>
                <a:solidFill>
                  <a:schemeClr val="tx1"/>
                </a:solidFill>
                <a:latin typeface="Arial" pitchFamily="34" charset="0"/>
                <a:cs typeface="Arial" pitchFamily="34" charset="0"/>
              </a:defRPr>
            </a:lvl8pPr>
            <a:lvl9pPr fontAlgn="base">
              <a:spcBef>
                <a:spcPct val="0"/>
              </a:spcBef>
              <a:spcAft>
                <a:spcPct val="0"/>
              </a:spcAft>
              <a:tabLst>
                <a:tab pos="7753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7533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637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0432" y="6381328"/>
            <a:ext cx="504056" cy="369332"/>
          </a:xfrm>
          <a:prstGeom prst="rect">
            <a:avLst/>
          </a:prstGeom>
          <a:noFill/>
        </p:spPr>
        <p:txBody>
          <a:bodyPr wrap="square" rtlCol="0">
            <a:spAutoFit/>
          </a:bodyPr>
          <a:lstStyle/>
          <a:p>
            <a:r>
              <a:rPr lang="en-GB" b="1" dirty="0" smtClean="0"/>
              <a:t>13</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2564149926"/>
              </p:ext>
            </p:extLst>
          </p:nvPr>
        </p:nvGraphicFramePr>
        <p:xfrm>
          <a:off x="457200" y="2100623"/>
          <a:ext cx="8229600" cy="3525116"/>
        </p:xfrm>
        <a:graphic>
          <a:graphicData uri="http://schemas.openxmlformats.org/drawingml/2006/table">
            <a:tbl>
              <a:tblPr firstRow="1" firstCol="1" bandRow="1">
                <a:tableStyleId>{5C22544A-7EE6-4342-B048-85BDC9FD1C3A}</a:tableStyleId>
              </a:tblPr>
              <a:tblGrid>
                <a:gridCol w="2693765"/>
                <a:gridCol w="2768181"/>
                <a:gridCol w="2767654"/>
              </a:tblGrid>
              <a:tr h="1442093">
                <a:tc>
                  <a:txBody>
                    <a:bodyPr/>
                    <a:lstStyle/>
                    <a:p>
                      <a:pPr>
                        <a:lnSpc>
                          <a:spcPct val="115000"/>
                        </a:lnSpc>
                        <a:spcAft>
                          <a:spcPts val="0"/>
                        </a:spcAft>
                      </a:pPr>
                      <a:r>
                        <a:rPr lang="en-GB" sz="900" dirty="0">
                          <a:effectLst/>
                        </a:rPr>
                        <a:t>Prevention </a:t>
                      </a:r>
                    </a:p>
                    <a:p>
                      <a:pPr>
                        <a:spcAft>
                          <a:spcPts val="0"/>
                        </a:spcAft>
                      </a:pPr>
                      <a:r>
                        <a:rPr lang="en-GB" sz="900" dirty="0">
                          <a:effectLst/>
                        </a:rPr>
                        <a:t> </a:t>
                      </a:r>
                      <a:endParaRPr lang="en-GB" sz="900" dirty="0" smtClean="0">
                        <a:effectLst/>
                      </a:endParaRPr>
                    </a:p>
                    <a:p>
                      <a:pPr>
                        <a:spcAft>
                          <a:spcPts val="0"/>
                        </a:spcAft>
                      </a:pPr>
                      <a:endParaRPr lang="en-GB" sz="900" dirty="0">
                        <a:effectLst/>
                      </a:endParaRPr>
                    </a:p>
                    <a:p>
                      <a:pPr marL="342900" lvl="0" indent="-342900" algn="just">
                        <a:spcAft>
                          <a:spcPts val="0"/>
                        </a:spcAft>
                        <a:buFont typeface="Symbol"/>
                        <a:buChar char=""/>
                      </a:pPr>
                      <a:r>
                        <a:rPr lang="en-GB" sz="900" dirty="0">
                          <a:effectLst/>
                        </a:rPr>
                        <a:t>The  CCG Communication and Engagement Plan includes engagement activity relating least heard groups; </a:t>
                      </a:r>
                    </a:p>
                    <a:p>
                      <a:pPr marL="342900" lvl="0" indent="-342900" algn="just">
                        <a:spcAft>
                          <a:spcPts val="0"/>
                        </a:spcAft>
                        <a:buFont typeface="Symbol"/>
                        <a:buChar char=""/>
                      </a:pPr>
                      <a:r>
                        <a:rPr lang="en-GB" sz="900" dirty="0">
                          <a:effectLst/>
                        </a:rPr>
                        <a:t>The general needs of the local population are identified through the CCG Communication and Engagement Plan. </a:t>
                      </a:r>
                    </a:p>
                    <a:p>
                      <a:pPr marL="228600" algn="just">
                        <a:spcAft>
                          <a:spcPts val="0"/>
                        </a:spcAft>
                      </a:pPr>
                      <a:r>
                        <a:rPr lang="en-GB" sz="10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  Primary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Increased patient satisfaction of  local GP Services;</a:t>
                      </a:r>
                    </a:p>
                    <a:p>
                      <a:pPr marL="342900" lvl="0" indent="-342900" algn="just">
                        <a:lnSpc>
                          <a:spcPct val="115000"/>
                        </a:lnSpc>
                        <a:spcAft>
                          <a:spcPts val="0"/>
                        </a:spcAft>
                        <a:buFont typeface="Symbol"/>
                        <a:buChar char=""/>
                      </a:pPr>
                      <a:r>
                        <a:rPr lang="en-GB" sz="900" dirty="0">
                          <a:effectLst/>
                        </a:rPr>
                        <a:t>The level of patient satisfaction of First Contact Practitioners in North Lincolnshire is maintained.</a:t>
                      </a:r>
                    </a:p>
                    <a:p>
                      <a:pPr algn="just">
                        <a:lnSpc>
                          <a:spcPct val="115000"/>
                        </a:lnSpc>
                        <a:spcAft>
                          <a:spcPts val="0"/>
                        </a:spcAft>
                      </a:pPr>
                      <a:r>
                        <a:rPr lang="en-GB" sz="9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Children &amp; Maternity </a:t>
                      </a:r>
                    </a:p>
                    <a:p>
                      <a:pPr>
                        <a:lnSpc>
                          <a:spcPct val="115000"/>
                        </a:lnSpc>
                        <a:spcAft>
                          <a:spcPts val="0"/>
                        </a:spcAft>
                        <a:tabLst>
                          <a:tab pos="775970" algn="ctr"/>
                        </a:tabLst>
                      </a:pPr>
                      <a:r>
                        <a:rPr lang="en-GB" sz="900" dirty="0">
                          <a:effectLst/>
                        </a:rPr>
                        <a:t> </a:t>
                      </a:r>
                      <a:endParaRPr lang="en-GB" sz="900" dirty="0" smtClean="0">
                        <a:effectLst/>
                      </a:endParaRPr>
                    </a:p>
                    <a:p>
                      <a:pPr>
                        <a:lnSpc>
                          <a:spcPct val="115000"/>
                        </a:lnSpc>
                        <a:spcAft>
                          <a:spcPts val="0"/>
                        </a:spcAft>
                        <a:tabLst>
                          <a:tab pos="775970" algn="ctr"/>
                        </a:tabLst>
                      </a:pPr>
                      <a:endParaRPr lang="en-GB" sz="900" dirty="0">
                        <a:effectLst/>
                      </a:endParaRPr>
                    </a:p>
                    <a:p>
                      <a:pPr marL="342900" lvl="0" indent="-342900" algn="just">
                        <a:lnSpc>
                          <a:spcPct val="115000"/>
                        </a:lnSpc>
                        <a:spcAft>
                          <a:spcPts val="0"/>
                        </a:spcAft>
                        <a:buFont typeface="Symbol"/>
                        <a:buChar char=""/>
                      </a:pPr>
                      <a:r>
                        <a:rPr lang="en-GB" sz="900" dirty="0">
                          <a:effectLst/>
                        </a:rPr>
                        <a:t>Improved patient satisfaction rating for Maternity services (reported via the CCG Improvement and Assessment Framework);</a:t>
                      </a:r>
                    </a:p>
                    <a:p>
                      <a:pPr marL="342900" lvl="0" indent="-342900" algn="just">
                        <a:lnSpc>
                          <a:spcPct val="115000"/>
                        </a:lnSpc>
                        <a:spcAft>
                          <a:spcPts val="0"/>
                        </a:spcAft>
                        <a:buFont typeface="Symbol"/>
                        <a:buChar char=""/>
                      </a:pPr>
                      <a:r>
                        <a:rPr lang="en-GB" sz="900" dirty="0">
                          <a:effectLst/>
                        </a:rPr>
                        <a:t>Feedback provided by patients and the public underpins review of local Children’s ADHD ASD Pathway.</a:t>
                      </a:r>
                      <a:endParaRPr lang="en-GB" sz="900" dirty="0">
                        <a:effectLst/>
                        <a:latin typeface="Calibri"/>
                        <a:ea typeface="Calibri"/>
                        <a:cs typeface="Times New Roman"/>
                      </a:endParaRPr>
                    </a:p>
                  </a:txBody>
                  <a:tcPr marL="57000" marR="57000" marT="0" marB="0"/>
                </a:tc>
              </a:tr>
              <a:tr h="2083023">
                <a:tc>
                  <a:txBody>
                    <a:bodyPr/>
                    <a:lstStyle/>
                    <a:p>
                      <a:pPr>
                        <a:lnSpc>
                          <a:spcPct val="115000"/>
                        </a:lnSpc>
                        <a:spcAft>
                          <a:spcPts val="0"/>
                        </a:spcAft>
                      </a:pPr>
                      <a:r>
                        <a:rPr lang="en-GB" sz="900" dirty="0">
                          <a:effectLst/>
                        </a:rPr>
                        <a:t>Out of Hospital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Feedback provided by patients and the public is used to inform the design and implementation of Out of Hospital services; </a:t>
                      </a:r>
                    </a:p>
                    <a:p>
                      <a:pPr marL="342900" lvl="0" indent="-342900" algn="just">
                        <a:lnSpc>
                          <a:spcPct val="115000"/>
                        </a:lnSpc>
                        <a:spcAft>
                          <a:spcPts val="0"/>
                        </a:spcAft>
                        <a:buFont typeface="Symbol"/>
                        <a:buChar char=""/>
                      </a:pPr>
                      <a:r>
                        <a:rPr lang="en-GB" sz="900" dirty="0">
                          <a:effectLst/>
                        </a:rPr>
                        <a:t>The response rate to the Friends and Family Test in Out of Hospital services is increased;</a:t>
                      </a:r>
                    </a:p>
                    <a:p>
                      <a:pPr marL="342900" lvl="0" indent="-342900" algn="just">
                        <a:lnSpc>
                          <a:spcPct val="115000"/>
                        </a:lnSpc>
                        <a:spcAft>
                          <a:spcPts val="0"/>
                        </a:spcAft>
                        <a:buFont typeface="Symbol"/>
                        <a:buChar char=""/>
                      </a:pPr>
                      <a:r>
                        <a:rPr lang="en-GB" sz="900" dirty="0">
                          <a:effectLst/>
                        </a:rPr>
                        <a:t>Patient experience data relating to Out of Hospital services is triangulated with other quality data to identify the quality impact of performance on patients.</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Hospital Care</a:t>
                      </a:r>
                    </a:p>
                    <a:p>
                      <a:pPr marL="457200">
                        <a:lnSpc>
                          <a:spcPct val="115000"/>
                        </a:lnSpc>
                        <a:spcAft>
                          <a:spcPts val="0"/>
                        </a:spcAft>
                      </a:pPr>
                      <a:endParaRPr lang="en-GB" sz="900" dirty="0" smtClean="0">
                        <a:effectLst/>
                      </a:endParaRPr>
                    </a:p>
                    <a:p>
                      <a:pPr marL="457200">
                        <a:lnSpc>
                          <a:spcPct val="115000"/>
                        </a:lnSpc>
                        <a:spcAft>
                          <a:spcPts val="0"/>
                        </a:spcAft>
                      </a:pPr>
                      <a:r>
                        <a:rPr lang="en-GB" sz="900" dirty="0">
                          <a:effectLst/>
                        </a:rPr>
                        <a:t> </a:t>
                      </a:r>
                    </a:p>
                    <a:p>
                      <a:pPr marL="342900" lvl="0" indent="-342900" algn="just">
                        <a:lnSpc>
                          <a:spcPct val="115000"/>
                        </a:lnSpc>
                        <a:spcAft>
                          <a:spcPts val="0"/>
                        </a:spcAft>
                        <a:buFont typeface="Symbol"/>
                        <a:buChar char=""/>
                      </a:pPr>
                      <a:r>
                        <a:rPr lang="en-GB" sz="900" dirty="0">
                          <a:effectLst/>
                        </a:rPr>
                        <a:t>Feedback provided by patients and the public informs improvement in local services including Cancer services and A&amp;E services;</a:t>
                      </a:r>
                    </a:p>
                    <a:p>
                      <a:pPr marL="342900" lvl="0" indent="-342900" algn="just">
                        <a:lnSpc>
                          <a:spcPct val="115000"/>
                        </a:lnSpc>
                        <a:spcAft>
                          <a:spcPts val="0"/>
                        </a:spcAft>
                        <a:buFont typeface="Symbol"/>
                        <a:buChar char=""/>
                      </a:pPr>
                      <a:r>
                        <a:rPr lang="en-GB" sz="900" dirty="0">
                          <a:effectLst/>
                        </a:rPr>
                        <a:t>Patient experience data relating to Hospital services is triangulated with other quality data to identify the quality impact of performance on patients.</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Mental Health &amp; Learning Disabilities</a:t>
                      </a:r>
                    </a:p>
                    <a:p>
                      <a:pPr>
                        <a:lnSpc>
                          <a:spcPct val="115000"/>
                        </a:lnSpc>
                        <a:spcAft>
                          <a:spcPts val="0"/>
                        </a:spcAft>
                        <a:tabLst>
                          <a:tab pos="7753350" algn="l"/>
                        </a:tabLst>
                      </a:pPr>
                      <a:r>
                        <a:rPr lang="en-GB" sz="900" dirty="0">
                          <a:effectLst/>
                        </a:rPr>
                        <a:t> </a:t>
                      </a:r>
                      <a:endParaRPr lang="en-GB" sz="900" dirty="0" smtClean="0">
                        <a:effectLst/>
                      </a:endParaRPr>
                    </a:p>
                    <a:p>
                      <a:pPr>
                        <a:lnSpc>
                          <a:spcPct val="115000"/>
                        </a:lnSpc>
                        <a:spcAft>
                          <a:spcPts val="0"/>
                        </a:spcAft>
                        <a:tabLst>
                          <a:tab pos="7753350" algn="l"/>
                        </a:tabLst>
                      </a:pPr>
                      <a:endParaRPr lang="en-GB" sz="900" dirty="0">
                        <a:effectLst/>
                      </a:endParaRPr>
                    </a:p>
                    <a:p>
                      <a:pPr marL="342900" lvl="0" indent="-342900" algn="just">
                        <a:lnSpc>
                          <a:spcPct val="115000"/>
                        </a:lnSpc>
                        <a:spcAft>
                          <a:spcPts val="0"/>
                        </a:spcAft>
                        <a:buFont typeface="Symbol"/>
                        <a:buChar char=""/>
                      </a:pPr>
                      <a:r>
                        <a:rPr lang="en-GB" sz="900" dirty="0">
                          <a:effectLst/>
                        </a:rPr>
                        <a:t>The CCG achieves the TCP Trajectory for North Lincolnshire by moving patients closer to their home, and captures the impact of this move through feedback provided by patients and/or their carers;</a:t>
                      </a:r>
                    </a:p>
                    <a:p>
                      <a:pPr marL="342900" lvl="0" indent="-342900" algn="just">
                        <a:lnSpc>
                          <a:spcPct val="115000"/>
                        </a:lnSpc>
                        <a:spcAft>
                          <a:spcPts val="0"/>
                        </a:spcAft>
                        <a:buFont typeface="Symbol"/>
                        <a:buChar char=""/>
                      </a:pPr>
                      <a:r>
                        <a:rPr lang="en-GB" sz="900" dirty="0">
                          <a:effectLst/>
                        </a:rPr>
                        <a:t>Feedback provided by patients and the public is integral to the remodelling and implementation of the North Lincolnshire Crisis Café.</a:t>
                      </a:r>
                      <a:r>
                        <a:rPr lang="en-GB" sz="800" dirty="0">
                          <a:effectLst/>
                        </a:rPr>
                        <a:t> </a:t>
                      </a:r>
                      <a:endParaRPr lang="en-GB" sz="900" dirty="0">
                        <a:effectLst/>
                        <a:latin typeface="Calibri"/>
                        <a:ea typeface="Calibri"/>
                        <a:cs typeface="Times New Roman"/>
                      </a:endParaRPr>
                    </a:p>
                  </a:txBody>
                  <a:tcPr marL="57000" marR="57000" marT="0" marB="0"/>
                </a:tc>
              </a:tr>
            </a:tbl>
          </a:graphicData>
        </a:graphic>
      </p:graphicFrame>
      <p:pic>
        <p:nvPicPr>
          <p:cNvPr id="5" name="Pictur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72355C41-E21E-43BC-B990-9DE3662EDE6E}"/>
              </a:ext>
            </a:extLst>
          </p:cNvPr>
          <p:cNvPicPr/>
          <p:nvPr/>
        </p:nvPicPr>
        <p:blipFill rotWithShape="1">
          <a:blip r:embed="rId2" cstate="print">
            <a:extLst>
              <a:ext uri="{28A0092B-C50C-407E-A947-70E740481C1C}">
                <a14:useLocalDpi xmlns:a14="http://schemas.microsoft.com/office/drawing/2010/main" val="0"/>
              </a:ext>
            </a:extLst>
          </a:blip>
          <a:srcRect l="57432" t="89173" r="36937" b="816"/>
          <a:stretch/>
        </p:blipFill>
        <p:spPr bwMode="auto">
          <a:xfrm>
            <a:off x="1414462" y="2114739"/>
            <a:ext cx="390525" cy="390525"/>
          </a:xfrm>
          <a:prstGeom prst="flowChartConnector">
            <a:avLst/>
          </a:prstGeom>
          <a:noFill/>
          <a:ln>
            <a:noFill/>
          </a:ln>
          <a:extLst/>
        </p:spPr>
      </p:pic>
      <p:pic>
        <p:nvPicPr>
          <p:cNvPr id="6" name="Picture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3CFC569E-DBC5-4963-9199-A7869E67A882}"/>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59" t="85454" r="27312" b="1514"/>
          <a:stretch/>
        </p:blipFill>
        <p:spPr bwMode="auto">
          <a:xfrm>
            <a:off x="4095821" y="2076640"/>
            <a:ext cx="466725" cy="466725"/>
          </a:xfrm>
          <a:prstGeom prst="flowChartConnector">
            <a:avLst/>
          </a:prstGeom>
          <a:solidFill>
            <a:sysClr val="window" lastClr="FFFFFF"/>
          </a:solidFill>
          <a:ln>
            <a:noFill/>
          </a:ln>
          <a:extLst/>
        </p:spPr>
      </p:pic>
      <p:pic>
        <p:nvPicPr>
          <p:cNvPr id="7" name="Picture 6" descr="A close up of a logo&#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9B95DD13-7C30-4736-A325-2DD330D23B18}"/>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4288" y="2090142"/>
            <a:ext cx="468313" cy="468312"/>
          </a:xfrm>
          <a:prstGeom prst="flowChartConnector">
            <a:avLst/>
          </a:prstGeom>
          <a:solidFill>
            <a:sysClr val="window" lastClr="FFFFFF"/>
          </a:solidFill>
        </p:spPr>
      </p:pic>
      <p:pic>
        <p:nvPicPr>
          <p:cNvPr id="8" name="Picture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E182B48E-0E75-40FA-A5BF-63F9D31175DF}"/>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04" t="77290" r="-533" b="9678"/>
          <a:stretch/>
        </p:blipFill>
        <p:spPr bwMode="auto">
          <a:xfrm>
            <a:off x="1833251" y="3573016"/>
            <a:ext cx="500063" cy="468312"/>
          </a:xfrm>
          <a:prstGeom prst="flowChartConnector">
            <a:avLst/>
          </a:prstGeom>
          <a:solidFill>
            <a:sysClr val="window" lastClr="FFFFFF"/>
          </a:solidFill>
          <a:ln>
            <a:noFill/>
          </a:ln>
          <a:extLst/>
        </p:spPr>
      </p:pic>
      <p:pic>
        <p:nvPicPr>
          <p:cNvPr id="9" name="Pictur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5C666D48-5827-4B31-AF90-7FEF9B87A0A0}"/>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82" t="84103" r="10889" b="2865"/>
          <a:stretch/>
        </p:blipFill>
        <p:spPr bwMode="auto">
          <a:xfrm>
            <a:off x="4095821" y="3573016"/>
            <a:ext cx="500063" cy="468312"/>
          </a:xfrm>
          <a:prstGeom prst="flowChartConnector">
            <a:avLst/>
          </a:prstGeom>
          <a:solidFill>
            <a:sysClr val="window" lastClr="FFFFFF"/>
          </a:solidFill>
          <a:ln>
            <a:noFill/>
          </a:ln>
          <a:extLst/>
        </p:spPr>
      </p:pic>
      <p:pic>
        <p:nvPicPr>
          <p:cNvPr id="10" name="Picture 9" descr="A picture containing electronics&#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0C37A8F5-AC1C-4E39-B2B2-CF35DE843A93}"/>
              </a:ext>
            </a:extLst>
          </p:cNvPr>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40352" y="3457365"/>
            <a:ext cx="468313" cy="468312"/>
          </a:xfrm>
          <a:prstGeom prst="flowChartConnector">
            <a:avLst/>
          </a:prstGeom>
          <a:solidFill>
            <a:sysClr val="window" lastClr="FFFFFF"/>
          </a:solidFill>
        </p:spPr>
      </p:pic>
      <p:sp>
        <p:nvSpPr>
          <p:cNvPr id="4" name="Text Box 2"/>
          <p:cNvSpPr txBox="1">
            <a:spLocks noChangeArrowheads="1"/>
          </p:cNvSpPr>
          <p:nvPr/>
        </p:nvSpPr>
        <p:spPr bwMode="auto">
          <a:xfrm>
            <a:off x="457200" y="225615"/>
            <a:ext cx="8219256" cy="352425"/>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Objective 4: Public and Patient Involvement and Engagement</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751025" y="578040"/>
            <a:ext cx="5925431" cy="148590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Results and Outcomes: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feedback is used to inform the development of service outcomes and service evaluation. The quality of pathways that we commission is tested through focused patient reviews.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Patients are involved in the development of the Quality Assurance and Improvement Framework.</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feedback is integral to the service development process.</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Engagement is undertaken from the beginning of the service design process.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457200" y="578040"/>
            <a:ext cx="2305050" cy="149860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Strategic Objective: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work with partners, members of the public and patients in North Lincolnshire and beyond to secure improvement in quality at scale and pace.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5-Point Star 24"/>
          <p:cNvSpPr>
            <a:spLocks/>
          </p:cNvSpPr>
          <p:nvPr/>
        </p:nvSpPr>
        <p:spPr bwMode="auto">
          <a:xfrm>
            <a:off x="500106" y="578040"/>
            <a:ext cx="276225" cy="276225"/>
          </a:xfrm>
          <a:custGeom>
            <a:avLst/>
            <a:gdLst>
              <a:gd name="T0" fmla="*/ 0 w 276225"/>
              <a:gd name="T1" fmla="*/ 105508 h 276225"/>
              <a:gd name="T2" fmla="*/ 82816 w 276225"/>
              <a:gd name="T3" fmla="*/ 72667 h 276225"/>
              <a:gd name="T4" fmla="*/ 138113 w 276225"/>
              <a:gd name="T5" fmla="*/ 0 h 276225"/>
              <a:gd name="T6" fmla="*/ 193409 w 276225"/>
              <a:gd name="T7" fmla="*/ 72667 h 276225"/>
              <a:gd name="T8" fmla="*/ 276225 w 276225"/>
              <a:gd name="T9" fmla="*/ 105508 h 276225"/>
              <a:gd name="T10" fmla="*/ 227584 w 276225"/>
              <a:gd name="T11" fmla="*/ 183260 h 276225"/>
              <a:gd name="T12" fmla="*/ 223471 w 276225"/>
              <a:gd name="T13" fmla="*/ 276224 h 276225"/>
              <a:gd name="T14" fmla="*/ 138113 w 276225"/>
              <a:gd name="T15" fmla="*/ 251611 h 276225"/>
              <a:gd name="T16" fmla="*/ 52754 w 276225"/>
              <a:gd name="T17" fmla="*/ 276224 h 276225"/>
              <a:gd name="T18" fmla="*/ 48641 w 276225"/>
              <a:gd name="T19" fmla="*/ 183260 h 276225"/>
              <a:gd name="T20" fmla="*/ 0 w 276225"/>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225"/>
              <a:gd name="T34" fmla="*/ 0 h 276225"/>
              <a:gd name="T35" fmla="*/ 276225 w 276225"/>
              <a:gd name="T36" fmla="*/ 276225 h 276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225" h="276225">
                <a:moveTo>
                  <a:pt x="0" y="105508"/>
                </a:moveTo>
                <a:lnTo>
                  <a:pt x="82816" y="72667"/>
                </a:lnTo>
                <a:lnTo>
                  <a:pt x="138113" y="0"/>
                </a:lnTo>
                <a:lnTo>
                  <a:pt x="193409" y="72667"/>
                </a:lnTo>
                <a:lnTo>
                  <a:pt x="276225" y="105508"/>
                </a:lnTo>
                <a:lnTo>
                  <a:pt x="227584" y="183260"/>
                </a:lnTo>
                <a:lnTo>
                  <a:pt x="223471" y="276224"/>
                </a:lnTo>
                <a:lnTo>
                  <a:pt x="138113" y="251611"/>
                </a:lnTo>
                <a:lnTo>
                  <a:pt x="52754" y="276224"/>
                </a:lnTo>
                <a:lnTo>
                  <a:pt x="48641" y="183260"/>
                </a:lnTo>
                <a:lnTo>
                  <a:pt x="0" y="105508"/>
                </a:lnTo>
                <a:close/>
              </a:path>
            </a:pathLst>
          </a:custGeom>
          <a:noFill/>
          <a:ln w="2540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57200" y="2100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6"/>
          <p:cNvSpPr>
            <a:spLocks noChangeArrowheads="1"/>
          </p:cNvSpPr>
          <p:nvPr/>
        </p:nvSpPr>
        <p:spPr bwMode="auto">
          <a:xfrm>
            <a:off x="457200" y="2557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457200" y="3014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753350" algn="l"/>
              </a:tabLst>
              <a:defRPr>
                <a:solidFill>
                  <a:schemeClr val="tx1"/>
                </a:solidFill>
                <a:latin typeface="Arial" pitchFamily="34" charset="0"/>
                <a:cs typeface="Arial" pitchFamily="34" charset="0"/>
              </a:defRPr>
            </a:lvl1pPr>
            <a:lvl2pPr fontAlgn="base">
              <a:spcBef>
                <a:spcPct val="0"/>
              </a:spcBef>
              <a:spcAft>
                <a:spcPct val="0"/>
              </a:spcAft>
              <a:tabLst>
                <a:tab pos="7753350" algn="l"/>
              </a:tabLst>
              <a:defRPr>
                <a:solidFill>
                  <a:schemeClr val="tx1"/>
                </a:solidFill>
                <a:latin typeface="Arial" pitchFamily="34" charset="0"/>
                <a:cs typeface="Arial" pitchFamily="34" charset="0"/>
              </a:defRPr>
            </a:lvl2pPr>
            <a:lvl3pPr fontAlgn="base">
              <a:spcBef>
                <a:spcPct val="0"/>
              </a:spcBef>
              <a:spcAft>
                <a:spcPct val="0"/>
              </a:spcAft>
              <a:tabLst>
                <a:tab pos="7753350" algn="l"/>
              </a:tabLst>
              <a:defRPr>
                <a:solidFill>
                  <a:schemeClr val="tx1"/>
                </a:solidFill>
                <a:latin typeface="Arial" pitchFamily="34" charset="0"/>
                <a:cs typeface="Arial" pitchFamily="34" charset="0"/>
              </a:defRPr>
            </a:lvl3pPr>
            <a:lvl4pPr fontAlgn="base">
              <a:spcBef>
                <a:spcPct val="0"/>
              </a:spcBef>
              <a:spcAft>
                <a:spcPct val="0"/>
              </a:spcAft>
              <a:tabLst>
                <a:tab pos="7753350" algn="l"/>
              </a:tabLst>
              <a:defRPr>
                <a:solidFill>
                  <a:schemeClr val="tx1"/>
                </a:solidFill>
                <a:latin typeface="Arial" pitchFamily="34" charset="0"/>
                <a:cs typeface="Arial" pitchFamily="34" charset="0"/>
              </a:defRPr>
            </a:lvl4pPr>
            <a:lvl5pPr fontAlgn="base">
              <a:spcBef>
                <a:spcPct val="0"/>
              </a:spcBef>
              <a:spcAft>
                <a:spcPct val="0"/>
              </a:spcAft>
              <a:tabLst>
                <a:tab pos="7753350" algn="l"/>
              </a:tabLst>
              <a:defRPr>
                <a:solidFill>
                  <a:schemeClr val="tx1"/>
                </a:solidFill>
                <a:latin typeface="Arial" pitchFamily="34" charset="0"/>
                <a:cs typeface="Arial" pitchFamily="34" charset="0"/>
              </a:defRPr>
            </a:lvl5pPr>
            <a:lvl6pPr fontAlgn="base">
              <a:spcBef>
                <a:spcPct val="0"/>
              </a:spcBef>
              <a:spcAft>
                <a:spcPct val="0"/>
              </a:spcAft>
              <a:tabLst>
                <a:tab pos="7753350" algn="l"/>
              </a:tabLst>
              <a:defRPr>
                <a:solidFill>
                  <a:schemeClr val="tx1"/>
                </a:solidFill>
                <a:latin typeface="Arial" pitchFamily="34" charset="0"/>
                <a:cs typeface="Arial" pitchFamily="34" charset="0"/>
              </a:defRPr>
            </a:lvl6pPr>
            <a:lvl7pPr fontAlgn="base">
              <a:spcBef>
                <a:spcPct val="0"/>
              </a:spcBef>
              <a:spcAft>
                <a:spcPct val="0"/>
              </a:spcAft>
              <a:tabLst>
                <a:tab pos="7753350" algn="l"/>
              </a:tabLst>
              <a:defRPr>
                <a:solidFill>
                  <a:schemeClr val="tx1"/>
                </a:solidFill>
                <a:latin typeface="Arial" pitchFamily="34" charset="0"/>
                <a:cs typeface="Arial" pitchFamily="34" charset="0"/>
              </a:defRPr>
            </a:lvl7pPr>
            <a:lvl8pPr fontAlgn="base">
              <a:spcBef>
                <a:spcPct val="0"/>
              </a:spcBef>
              <a:spcAft>
                <a:spcPct val="0"/>
              </a:spcAft>
              <a:tabLst>
                <a:tab pos="7753350" algn="l"/>
              </a:tabLst>
              <a:defRPr>
                <a:solidFill>
                  <a:schemeClr val="tx1"/>
                </a:solidFill>
                <a:latin typeface="Arial" pitchFamily="34" charset="0"/>
                <a:cs typeface="Arial" pitchFamily="34" charset="0"/>
              </a:defRPr>
            </a:lvl8pPr>
            <a:lvl9pPr fontAlgn="base">
              <a:spcBef>
                <a:spcPct val="0"/>
              </a:spcBef>
              <a:spcAft>
                <a:spcPct val="0"/>
              </a:spcAft>
              <a:tabLst>
                <a:tab pos="7753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7533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7904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14</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773822125"/>
              </p:ext>
            </p:extLst>
          </p:nvPr>
        </p:nvGraphicFramePr>
        <p:xfrm>
          <a:off x="457200" y="2035073"/>
          <a:ext cx="8229600" cy="3656216"/>
        </p:xfrm>
        <a:graphic>
          <a:graphicData uri="http://schemas.openxmlformats.org/drawingml/2006/table">
            <a:tbl>
              <a:tblPr firstRow="1" firstCol="1" bandRow="1">
                <a:tableStyleId>{5C22544A-7EE6-4342-B048-85BDC9FD1C3A}</a:tableStyleId>
              </a:tblPr>
              <a:tblGrid>
                <a:gridCol w="2693765"/>
                <a:gridCol w="2768181"/>
                <a:gridCol w="2767654"/>
              </a:tblGrid>
              <a:tr h="2053890">
                <a:tc>
                  <a:txBody>
                    <a:bodyPr/>
                    <a:lstStyle/>
                    <a:p>
                      <a:pPr>
                        <a:lnSpc>
                          <a:spcPct val="115000"/>
                        </a:lnSpc>
                        <a:spcAft>
                          <a:spcPts val="0"/>
                        </a:spcAft>
                      </a:pPr>
                      <a:r>
                        <a:rPr lang="en-GB" sz="900" dirty="0">
                          <a:effectLst/>
                        </a:rPr>
                        <a:t>Prevention </a:t>
                      </a:r>
                    </a:p>
                    <a:p>
                      <a:pPr>
                        <a:spcAft>
                          <a:spcPts val="0"/>
                        </a:spcAft>
                      </a:pPr>
                      <a:r>
                        <a:rPr lang="en-GB" sz="900" dirty="0">
                          <a:effectLst/>
                        </a:rPr>
                        <a:t> </a:t>
                      </a:r>
                      <a:endParaRPr lang="en-GB" sz="900" dirty="0" smtClean="0">
                        <a:effectLst/>
                      </a:endParaRPr>
                    </a:p>
                    <a:p>
                      <a:pPr>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Working in collaboration with the Local Authority and Public Health North Lincolnshire Work, the CCG will reduce mortality and life years lost. </a:t>
                      </a:r>
                    </a:p>
                    <a:p>
                      <a:pPr marL="342900" lvl="0" indent="-342900" algn="just">
                        <a:lnSpc>
                          <a:spcPct val="115000"/>
                        </a:lnSpc>
                        <a:spcAft>
                          <a:spcPts val="0"/>
                        </a:spcAft>
                        <a:buFont typeface="Symbol"/>
                        <a:buChar char=""/>
                      </a:pPr>
                      <a:r>
                        <a:rPr lang="en-GB" sz="900" dirty="0">
                          <a:effectLst/>
                        </a:rPr>
                        <a:t>The CCG support the technological opportunities and advancements that are available to enhance the CCGs management, response and interpretation of data to inform future commissioning requirements.</a:t>
                      </a:r>
                    </a:p>
                    <a:p>
                      <a:pPr algn="just">
                        <a:spcAft>
                          <a:spcPts val="0"/>
                        </a:spcAft>
                      </a:pPr>
                      <a:r>
                        <a:rPr lang="en-GB" sz="10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  Primary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The Local Digital Roadmap for Primary Care is implemented within the agreed timeframe; </a:t>
                      </a:r>
                    </a:p>
                    <a:p>
                      <a:pPr marL="342900" lvl="0" indent="-342900" algn="just">
                        <a:lnSpc>
                          <a:spcPct val="115000"/>
                        </a:lnSpc>
                        <a:spcAft>
                          <a:spcPts val="0"/>
                        </a:spcAft>
                        <a:buFont typeface="Symbol"/>
                        <a:buChar char=""/>
                      </a:pPr>
                      <a:r>
                        <a:rPr lang="en-GB" sz="900" dirty="0">
                          <a:effectLst/>
                        </a:rPr>
                        <a:t>Increase in the percentage of patients who have a Summary Care Record in place.</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Children &amp; Maternity </a:t>
                      </a:r>
                    </a:p>
                    <a:p>
                      <a:pPr>
                        <a:lnSpc>
                          <a:spcPct val="115000"/>
                        </a:lnSpc>
                        <a:spcAft>
                          <a:spcPts val="0"/>
                        </a:spcAft>
                        <a:tabLst>
                          <a:tab pos="775970" algn="ctr"/>
                        </a:tabLst>
                      </a:pPr>
                      <a:r>
                        <a:rPr lang="en-GB" sz="900" dirty="0">
                          <a:effectLst/>
                        </a:rPr>
                        <a:t> </a:t>
                      </a:r>
                    </a:p>
                    <a:p>
                      <a:pPr marL="342900" lvl="0" indent="-342900" algn="just">
                        <a:lnSpc>
                          <a:spcPct val="115000"/>
                        </a:lnSpc>
                        <a:spcAft>
                          <a:spcPts val="0"/>
                        </a:spcAft>
                        <a:buFont typeface="Symbol"/>
                        <a:buChar char=""/>
                      </a:pPr>
                      <a:endParaRPr lang="en-GB" sz="900" dirty="0" smtClean="0">
                        <a:effectLst/>
                      </a:endParaRPr>
                    </a:p>
                    <a:p>
                      <a:pPr marL="342900" lvl="0" indent="-342900" algn="just">
                        <a:lnSpc>
                          <a:spcPct val="115000"/>
                        </a:lnSpc>
                        <a:spcAft>
                          <a:spcPts val="0"/>
                        </a:spcAft>
                        <a:buFont typeface="Symbol"/>
                        <a:buChar char=""/>
                      </a:pPr>
                      <a:r>
                        <a:rPr lang="en-GB" sz="900" dirty="0" smtClean="0">
                          <a:effectLst/>
                        </a:rPr>
                        <a:t>Quality </a:t>
                      </a:r>
                      <a:r>
                        <a:rPr lang="en-GB" sz="900" dirty="0">
                          <a:effectLst/>
                        </a:rPr>
                        <a:t>data relating to local Children &amp; Maternity services is triangulated to identify the quality impact on the service, including any risks;</a:t>
                      </a:r>
                    </a:p>
                    <a:p>
                      <a:pPr marL="342900" lvl="0" indent="-342900" algn="just">
                        <a:lnSpc>
                          <a:spcPct val="115000"/>
                        </a:lnSpc>
                        <a:spcAft>
                          <a:spcPts val="0"/>
                        </a:spcAft>
                        <a:buFont typeface="Symbol"/>
                        <a:buChar char=""/>
                      </a:pPr>
                      <a:r>
                        <a:rPr lang="en-GB" sz="900" dirty="0">
                          <a:effectLst/>
                        </a:rPr>
                        <a:t>Local, regional and national data and intelligence is used to inform the design and development of local Children &amp; Maternity services.</a:t>
                      </a:r>
                      <a:endParaRPr lang="en-GB" sz="900" dirty="0">
                        <a:effectLst/>
                        <a:latin typeface="Calibri"/>
                        <a:ea typeface="Calibri"/>
                        <a:cs typeface="Times New Roman"/>
                      </a:endParaRPr>
                    </a:p>
                  </a:txBody>
                  <a:tcPr marL="57000" marR="57000" marT="0" marB="0"/>
                </a:tc>
              </a:tr>
              <a:tr h="1602326">
                <a:tc>
                  <a:txBody>
                    <a:bodyPr/>
                    <a:lstStyle/>
                    <a:p>
                      <a:pPr>
                        <a:lnSpc>
                          <a:spcPct val="115000"/>
                        </a:lnSpc>
                        <a:spcAft>
                          <a:spcPts val="0"/>
                        </a:spcAft>
                      </a:pPr>
                      <a:r>
                        <a:rPr lang="en-GB" sz="900" dirty="0">
                          <a:effectLst/>
                        </a:rPr>
                        <a:t>Out of Hospital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Quality and performance metrics are agreed and are incorporated into provider contract;</a:t>
                      </a:r>
                    </a:p>
                    <a:p>
                      <a:pPr marL="342900" lvl="0" indent="-342900" algn="just">
                        <a:lnSpc>
                          <a:spcPct val="115000"/>
                        </a:lnSpc>
                        <a:spcAft>
                          <a:spcPts val="0"/>
                        </a:spcAft>
                        <a:buFont typeface="Symbol"/>
                        <a:buChar char=""/>
                      </a:pPr>
                      <a:r>
                        <a:rPr lang="en-GB" sz="900" dirty="0">
                          <a:effectLst/>
                        </a:rPr>
                        <a:t>The CCG utilises provider level data and intelligence to identify patterns and themes in performance. </a:t>
                      </a:r>
                    </a:p>
                    <a:p>
                      <a:pPr algn="just">
                        <a:lnSpc>
                          <a:spcPct val="115000"/>
                        </a:lnSpc>
                        <a:spcAft>
                          <a:spcPts val="0"/>
                        </a:spcAft>
                      </a:pPr>
                      <a:r>
                        <a:rPr lang="en-GB" sz="9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Hospital Care</a:t>
                      </a:r>
                    </a:p>
                    <a:p>
                      <a:pPr algn="just">
                        <a:lnSpc>
                          <a:spcPct val="115000"/>
                        </a:lnSpc>
                        <a:spcAft>
                          <a:spcPts val="0"/>
                        </a:spcAft>
                      </a:pPr>
                      <a:r>
                        <a:rPr lang="en-GB" sz="900" dirty="0">
                          <a:effectLst/>
                        </a:rPr>
                        <a:t> </a:t>
                      </a:r>
                      <a:endParaRPr lang="en-GB" sz="900" dirty="0" smtClean="0">
                        <a:effectLst/>
                      </a:endParaRPr>
                    </a:p>
                    <a:p>
                      <a:pPr algn="just">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Quality indicators and clear data flows are in embedded in Hospital services;  </a:t>
                      </a:r>
                    </a:p>
                    <a:p>
                      <a:pPr marL="342900" lvl="0" indent="-342900" algn="just">
                        <a:lnSpc>
                          <a:spcPct val="115000"/>
                        </a:lnSpc>
                        <a:spcAft>
                          <a:spcPts val="0"/>
                        </a:spcAft>
                        <a:buFont typeface="Symbol"/>
                        <a:buChar char=""/>
                      </a:pPr>
                      <a:r>
                        <a:rPr lang="en-GB" sz="900" dirty="0">
                          <a:effectLst/>
                        </a:rPr>
                        <a:t>The CCG utilises provider level data and intelligence that is submitted to the CCG via the contract management process, to identify patterns and themes in performance. </a:t>
                      </a:r>
                    </a:p>
                    <a:p>
                      <a:pPr algn="just">
                        <a:lnSpc>
                          <a:spcPct val="115000"/>
                        </a:lnSpc>
                        <a:spcAft>
                          <a:spcPts val="0"/>
                        </a:spcAft>
                      </a:pPr>
                      <a:r>
                        <a:rPr lang="en-GB" sz="9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Mental Health &amp; Learning Disabilities</a:t>
                      </a:r>
                    </a:p>
                    <a:p>
                      <a:pPr>
                        <a:lnSpc>
                          <a:spcPct val="115000"/>
                        </a:lnSpc>
                        <a:spcAft>
                          <a:spcPts val="0"/>
                        </a:spcAft>
                        <a:tabLst>
                          <a:tab pos="7753350" algn="l"/>
                        </a:tabLst>
                      </a:pPr>
                      <a:r>
                        <a:rPr lang="en-GB" sz="900" dirty="0">
                          <a:effectLst/>
                        </a:rPr>
                        <a:t> </a:t>
                      </a:r>
                    </a:p>
                    <a:p>
                      <a:pPr marL="342900" lvl="0" indent="-342900" algn="just">
                        <a:lnSpc>
                          <a:spcPct val="115000"/>
                        </a:lnSpc>
                        <a:spcAft>
                          <a:spcPts val="0"/>
                        </a:spcAft>
                        <a:buFont typeface="Symbol"/>
                        <a:buChar char=""/>
                      </a:pPr>
                      <a:r>
                        <a:rPr lang="en-GB" sz="900" dirty="0">
                          <a:effectLst/>
                        </a:rPr>
                        <a:t>Quality data relating to local Mental Health  &amp; Learning Disability services is triangulated to identify the quality impact on the service, including any risks;</a:t>
                      </a:r>
                    </a:p>
                    <a:p>
                      <a:pPr marL="342900" lvl="0" indent="-342900" algn="just">
                        <a:lnSpc>
                          <a:spcPct val="115000"/>
                        </a:lnSpc>
                        <a:spcAft>
                          <a:spcPts val="0"/>
                        </a:spcAft>
                        <a:buFont typeface="Symbol"/>
                        <a:buChar char=""/>
                      </a:pPr>
                      <a:r>
                        <a:rPr lang="en-GB" sz="900" dirty="0">
                          <a:effectLst/>
                        </a:rPr>
                        <a:t>Local, regional and national data and intelligence is used to inform the design and development of local Mental Health &amp; Learning Disability services. </a:t>
                      </a:r>
                      <a:endParaRPr lang="en-GB" sz="900" dirty="0">
                        <a:effectLst/>
                        <a:latin typeface="Calibri"/>
                        <a:ea typeface="Calibri"/>
                        <a:cs typeface="Times New Roman"/>
                      </a:endParaRPr>
                    </a:p>
                  </a:txBody>
                  <a:tcPr marL="57000" marR="57000" marT="0" marB="0"/>
                </a:tc>
              </a:tr>
            </a:tbl>
          </a:graphicData>
        </a:graphic>
      </p:graphicFrame>
      <p:pic>
        <p:nvPicPr>
          <p:cNvPr id="5" name="Pictur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72355C41-E21E-43BC-B990-9DE3662EDE6E}"/>
              </a:ext>
            </a:extLst>
          </p:cNvPr>
          <p:cNvPicPr/>
          <p:nvPr/>
        </p:nvPicPr>
        <p:blipFill rotWithShape="1">
          <a:blip r:embed="rId3" cstate="print">
            <a:extLst>
              <a:ext uri="{28A0092B-C50C-407E-A947-70E740481C1C}">
                <a14:useLocalDpi xmlns:a14="http://schemas.microsoft.com/office/drawing/2010/main" val="0"/>
              </a:ext>
            </a:extLst>
          </a:blip>
          <a:srcRect l="57432" t="89173" r="36937" b="816"/>
          <a:stretch/>
        </p:blipFill>
        <p:spPr bwMode="auto">
          <a:xfrm>
            <a:off x="1335162" y="2101850"/>
            <a:ext cx="390525" cy="390525"/>
          </a:xfrm>
          <a:prstGeom prst="flowChartConnector">
            <a:avLst/>
          </a:prstGeom>
          <a:noFill/>
          <a:ln>
            <a:noFill/>
          </a:ln>
          <a:extLst/>
        </p:spPr>
      </p:pic>
      <p:pic>
        <p:nvPicPr>
          <p:cNvPr id="6" name="Picture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3CFC569E-DBC5-4963-9199-A7869E67A882}"/>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59" t="85454" r="27312" b="1514"/>
          <a:stretch/>
        </p:blipFill>
        <p:spPr bwMode="auto">
          <a:xfrm>
            <a:off x="3995936" y="2044409"/>
            <a:ext cx="466725" cy="466725"/>
          </a:xfrm>
          <a:prstGeom prst="flowChartConnector">
            <a:avLst/>
          </a:prstGeom>
          <a:solidFill>
            <a:sysClr val="window" lastClr="FFFFFF"/>
          </a:solidFill>
          <a:ln>
            <a:noFill/>
          </a:ln>
          <a:extLst/>
        </p:spPr>
      </p:pic>
      <p:pic>
        <p:nvPicPr>
          <p:cNvPr id="7" name="Picture 6" descr="A close up of a logo&#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9B95DD13-7C30-4736-A325-2DD330D23B18}"/>
              </a:ext>
            </a:extLst>
          </p:cNvPr>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4288" y="2035175"/>
            <a:ext cx="468313" cy="468313"/>
          </a:xfrm>
          <a:prstGeom prst="flowChartConnector">
            <a:avLst/>
          </a:prstGeom>
          <a:solidFill>
            <a:sysClr val="window" lastClr="FFFFFF"/>
          </a:solidFill>
        </p:spPr>
      </p:pic>
      <p:pic>
        <p:nvPicPr>
          <p:cNvPr id="8" name="Picture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E182B48E-0E75-40FA-A5BF-63F9D31175DF}"/>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04" t="77290" r="-533" b="9678"/>
          <a:stretch/>
        </p:blipFill>
        <p:spPr bwMode="auto">
          <a:xfrm>
            <a:off x="1475656" y="4149080"/>
            <a:ext cx="500063" cy="360300"/>
          </a:xfrm>
          <a:prstGeom prst="flowChartConnector">
            <a:avLst/>
          </a:prstGeom>
          <a:solidFill>
            <a:sysClr val="window" lastClr="FFFFFF"/>
          </a:solidFill>
          <a:ln>
            <a:noFill/>
          </a:ln>
          <a:extLst/>
        </p:spPr>
      </p:pic>
      <p:pic>
        <p:nvPicPr>
          <p:cNvPr id="9" name="Pictur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5C666D48-5827-4B31-AF90-7FEF9B87A0A0}"/>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82" t="84103" r="10889" b="2865"/>
          <a:stretch/>
        </p:blipFill>
        <p:spPr bwMode="auto">
          <a:xfrm>
            <a:off x="3851920" y="4092597"/>
            <a:ext cx="500063" cy="468313"/>
          </a:xfrm>
          <a:prstGeom prst="flowChartConnector">
            <a:avLst/>
          </a:prstGeom>
          <a:solidFill>
            <a:sysClr val="window" lastClr="FFFFFF"/>
          </a:solidFill>
          <a:ln>
            <a:noFill/>
          </a:ln>
          <a:extLst/>
        </p:spPr>
      </p:pic>
      <p:pic>
        <p:nvPicPr>
          <p:cNvPr id="10" name="Picture 9" descr="A picture containing electronics&#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0C37A8F5-AC1C-4E39-B2B2-CF35DE843A93}"/>
              </a:ext>
            </a:extLst>
          </p:cNvPr>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12360" y="4077072"/>
            <a:ext cx="468313" cy="396305"/>
          </a:xfrm>
          <a:prstGeom prst="flowChartConnector">
            <a:avLst/>
          </a:prstGeom>
          <a:solidFill>
            <a:sysClr val="window" lastClr="FFFFFF"/>
          </a:solidFill>
        </p:spPr>
      </p:pic>
      <p:sp>
        <p:nvSpPr>
          <p:cNvPr id="4" name="Text Box 2"/>
          <p:cNvSpPr txBox="1">
            <a:spLocks noChangeArrowheads="1"/>
          </p:cNvSpPr>
          <p:nvPr/>
        </p:nvSpPr>
        <p:spPr bwMode="auto">
          <a:xfrm>
            <a:off x="457200" y="81065"/>
            <a:ext cx="8219256" cy="251591"/>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Objective 5: Data and intelligence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834258" y="332655"/>
            <a:ext cx="5914206" cy="1702519"/>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Results and Outcomes: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Data and intelligence will be utilised from across the place and for our whole population, and informs our priorities and our approach to quality. Move from provider only level data to population/pathway data where services are provided through an alliance of providers.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Work with the Local Authority and PHE to have the greatest impact on mortality and greatest life years lost. Work with other CCGs to review the quality of patient pathways.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service specifications have clearly identified quality indicators and associated data flows.</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457200" y="332655"/>
            <a:ext cx="2305050" cy="1711754"/>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1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Strategic Objective: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use data and intelligence to identify priorities for quality improvement that will have the greatest positive impact on quality for the people of North Lincolnshire.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5-Point Star 24"/>
          <p:cNvSpPr>
            <a:spLocks/>
          </p:cNvSpPr>
          <p:nvPr/>
        </p:nvSpPr>
        <p:spPr bwMode="auto">
          <a:xfrm>
            <a:off x="514349" y="404664"/>
            <a:ext cx="276225" cy="276225"/>
          </a:xfrm>
          <a:custGeom>
            <a:avLst/>
            <a:gdLst>
              <a:gd name="T0" fmla="*/ 0 w 276225"/>
              <a:gd name="T1" fmla="*/ 105508 h 276225"/>
              <a:gd name="T2" fmla="*/ 82816 w 276225"/>
              <a:gd name="T3" fmla="*/ 72667 h 276225"/>
              <a:gd name="T4" fmla="*/ 138113 w 276225"/>
              <a:gd name="T5" fmla="*/ 0 h 276225"/>
              <a:gd name="T6" fmla="*/ 193409 w 276225"/>
              <a:gd name="T7" fmla="*/ 72667 h 276225"/>
              <a:gd name="T8" fmla="*/ 276225 w 276225"/>
              <a:gd name="T9" fmla="*/ 105508 h 276225"/>
              <a:gd name="T10" fmla="*/ 227584 w 276225"/>
              <a:gd name="T11" fmla="*/ 183260 h 276225"/>
              <a:gd name="T12" fmla="*/ 223471 w 276225"/>
              <a:gd name="T13" fmla="*/ 276224 h 276225"/>
              <a:gd name="T14" fmla="*/ 138113 w 276225"/>
              <a:gd name="T15" fmla="*/ 251611 h 276225"/>
              <a:gd name="T16" fmla="*/ 52754 w 276225"/>
              <a:gd name="T17" fmla="*/ 276224 h 276225"/>
              <a:gd name="T18" fmla="*/ 48641 w 276225"/>
              <a:gd name="T19" fmla="*/ 183260 h 276225"/>
              <a:gd name="T20" fmla="*/ 0 w 276225"/>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225"/>
              <a:gd name="T34" fmla="*/ 0 h 276225"/>
              <a:gd name="T35" fmla="*/ 276225 w 276225"/>
              <a:gd name="T36" fmla="*/ 276225 h 276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225" h="276225">
                <a:moveTo>
                  <a:pt x="0" y="105508"/>
                </a:moveTo>
                <a:lnTo>
                  <a:pt x="82816" y="72667"/>
                </a:lnTo>
                <a:lnTo>
                  <a:pt x="138113" y="0"/>
                </a:lnTo>
                <a:lnTo>
                  <a:pt x="193409" y="72667"/>
                </a:lnTo>
                <a:lnTo>
                  <a:pt x="276225" y="105508"/>
                </a:lnTo>
                <a:lnTo>
                  <a:pt x="227584" y="183260"/>
                </a:lnTo>
                <a:lnTo>
                  <a:pt x="223471" y="276224"/>
                </a:lnTo>
                <a:lnTo>
                  <a:pt x="138113" y="251611"/>
                </a:lnTo>
                <a:lnTo>
                  <a:pt x="52754" y="276224"/>
                </a:lnTo>
                <a:lnTo>
                  <a:pt x="48641" y="183260"/>
                </a:lnTo>
                <a:lnTo>
                  <a:pt x="0" y="105508"/>
                </a:lnTo>
                <a:close/>
              </a:path>
            </a:pathLst>
          </a:custGeom>
          <a:noFill/>
          <a:ln w="2540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57200" y="203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6"/>
          <p:cNvSpPr>
            <a:spLocks noChangeArrowheads="1"/>
          </p:cNvSpPr>
          <p:nvPr/>
        </p:nvSpPr>
        <p:spPr bwMode="auto">
          <a:xfrm>
            <a:off x="457200" y="2492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2615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3054"/>
            <a:ext cx="6336704" cy="523220"/>
          </a:xfrm>
          <a:prstGeom prst="rect">
            <a:avLst/>
          </a:prstGeom>
          <a:noFill/>
        </p:spPr>
        <p:txBody>
          <a:bodyPr wrap="square" rtlCol="0">
            <a:spAutoFit/>
          </a:bodyPr>
          <a:lstStyle/>
          <a:p>
            <a:r>
              <a:rPr lang="en-GB" sz="2800" b="1" dirty="0"/>
              <a:t>7</a:t>
            </a:r>
            <a:r>
              <a:rPr lang="en-GB" sz="2800" b="1" dirty="0" smtClean="0"/>
              <a:t>. Key Delivery Programmes </a:t>
            </a:r>
            <a:endParaRPr lang="en-GB" sz="2800" b="1" dirty="0"/>
          </a:p>
        </p:txBody>
      </p:sp>
      <p:sp>
        <p:nvSpPr>
          <p:cNvPr id="4" name="TextBox 3"/>
          <p:cNvSpPr txBox="1"/>
          <p:nvPr/>
        </p:nvSpPr>
        <p:spPr>
          <a:xfrm rot="19675613">
            <a:off x="1644701" y="2172136"/>
            <a:ext cx="5679977" cy="1569660"/>
          </a:xfrm>
          <a:prstGeom prst="rect">
            <a:avLst/>
          </a:prstGeom>
          <a:noFill/>
        </p:spPr>
        <p:txBody>
          <a:bodyPr wrap="square" rtlCol="0">
            <a:spAutoFit/>
          </a:bodyPr>
          <a:lstStyle/>
          <a:p>
            <a:r>
              <a:rPr lang="en-GB" sz="9600" dirty="0" smtClean="0">
                <a:solidFill>
                  <a:schemeClr val="bg1">
                    <a:lumMod val="75000"/>
                  </a:schemeClr>
                </a:solidFill>
              </a:rPr>
              <a:t>    DRAFT</a:t>
            </a:r>
            <a:endParaRPr lang="en-GB" sz="9600" dirty="0">
              <a:solidFill>
                <a:schemeClr val="bg1">
                  <a:lumMod val="75000"/>
                </a:schemeClr>
              </a:solidFill>
            </a:endParaRPr>
          </a:p>
        </p:txBody>
      </p:sp>
      <p:sp>
        <p:nvSpPr>
          <p:cNvPr id="5" name="TextBox 4"/>
          <p:cNvSpPr txBox="1"/>
          <p:nvPr/>
        </p:nvSpPr>
        <p:spPr>
          <a:xfrm>
            <a:off x="8532440" y="6381328"/>
            <a:ext cx="432048" cy="369332"/>
          </a:xfrm>
          <a:prstGeom prst="rect">
            <a:avLst/>
          </a:prstGeom>
          <a:noFill/>
        </p:spPr>
        <p:txBody>
          <a:bodyPr wrap="square" rtlCol="0">
            <a:spAutoFit/>
          </a:bodyPr>
          <a:lstStyle/>
          <a:p>
            <a:r>
              <a:rPr lang="en-GB" b="1" dirty="0" smtClean="0"/>
              <a:t>15</a:t>
            </a:r>
            <a:endParaRPr lang="en-GB"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3013"/>
            <a:ext cx="8812552" cy="52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442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0432" y="6381328"/>
            <a:ext cx="504056" cy="369332"/>
          </a:xfrm>
          <a:prstGeom prst="rect">
            <a:avLst/>
          </a:prstGeom>
          <a:noFill/>
        </p:spPr>
        <p:txBody>
          <a:bodyPr wrap="square" rtlCol="0">
            <a:spAutoFit/>
          </a:bodyPr>
          <a:lstStyle/>
          <a:p>
            <a:r>
              <a:rPr lang="en-GB" b="1" dirty="0" smtClean="0"/>
              <a:t>16</a:t>
            </a:r>
            <a:endParaRPr lang="en-GB"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834245"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88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17</a:t>
            </a:r>
            <a:endParaRPr lang="en-GB"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84561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10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18</a:t>
            </a:r>
            <a:endParaRPr lang="en-GB"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900090"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45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8424" y="6381328"/>
            <a:ext cx="576064" cy="369332"/>
          </a:xfrm>
          <a:prstGeom prst="rect">
            <a:avLst/>
          </a:prstGeom>
          <a:noFill/>
        </p:spPr>
        <p:txBody>
          <a:bodyPr wrap="square" rtlCol="0">
            <a:spAutoFit/>
          </a:bodyPr>
          <a:lstStyle/>
          <a:p>
            <a:r>
              <a:rPr lang="en-GB" b="1" dirty="0" smtClean="0"/>
              <a:t>19</a:t>
            </a:r>
            <a:endParaRPr lang="en-GB"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72008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49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20</a:t>
            </a:r>
            <a:endParaRPr lang="en-GB"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6875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013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32440" y="6381328"/>
            <a:ext cx="432048" cy="369332"/>
          </a:xfrm>
          <a:prstGeom prst="rect">
            <a:avLst/>
          </a:prstGeom>
          <a:noFill/>
        </p:spPr>
        <p:txBody>
          <a:bodyPr wrap="square" rtlCol="0">
            <a:spAutoFit/>
          </a:bodyPr>
          <a:lstStyle/>
          <a:p>
            <a:r>
              <a:rPr lang="en-GB" b="1" dirty="0" smtClean="0"/>
              <a:t>21</a:t>
            </a:r>
            <a:endParaRPr lang="en-GB"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80442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08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7458"/>
            <a:ext cx="6624736" cy="523220"/>
          </a:xfrm>
          <a:prstGeom prst="rect">
            <a:avLst/>
          </a:prstGeom>
          <a:noFill/>
        </p:spPr>
        <p:txBody>
          <a:bodyPr wrap="square" rtlCol="0">
            <a:spAutoFit/>
          </a:bodyPr>
          <a:lstStyle/>
          <a:p>
            <a:r>
              <a:rPr lang="en-GB" sz="2800" b="1" dirty="0" smtClean="0"/>
              <a:t>Content  </a:t>
            </a:r>
            <a:endParaRPr lang="en-GB" sz="2800" b="1" dirty="0"/>
          </a:p>
        </p:txBody>
      </p:sp>
      <p:sp>
        <p:nvSpPr>
          <p:cNvPr id="5" name="TextBox 4"/>
          <p:cNvSpPr txBox="1"/>
          <p:nvPr/>
        </p:nvSpPr>
        <p:spPr>
          <a:xfrm>
            <a:off x="8676456" y="6381328"/>
            <a:ext cx="288032" cy="369332"/>
          </a:xfrm>
          <a:prstGeom prst="rect">
            <a:avLst/>
          </a:prstGeom>
          <a:noFill/>
        </p:spPr>
        <p:txBody>
          <a:bodyPr wrap="square" rtlCol="0">
            <a:spAutoFit/>
          </a:bodyPr>
          <a:lstStyle/>
          <a:p>
            <a:r>
              <a:rPr lang="en-GB" b="1" dirty="0"/>
              <a:t>2</a:t>
            </a:r>
          </a:p>
        </p:txBody>
      </p:sp>
      <p:sp>
        <p:nvSpPr>
          <p:cNvPr id="7" name="TextBox 6"/>
          <p:cNvSpPr txBox="1"/>
          <p:nvPr/>
        </p:nvSpPr>
        <p:spPr>
          <a:xfrm>
            <a:off x="164209" y="486322"/>
            <a:ext cx="8640960" cy="6309420"/>
          </a:xfrm>
          <a:prstGeom prst="rect">
            <a:avLst/>
          </a:prstGeom>
          <a:noFill/>
        </p:spPr>
        <p:txBody>
          <a:bodyPr wrap="square" rtlCol="0">
            <a:spAutoFit/>
          </a:bodyPr>
          <a:lstStyle/>
          <a:p>
            <a:pPr marL="457200" indent="-457200">
              <a:buFont typeface="+mj-lt"/>
              <a:buAutoNum type="arabicPeriod"/>
            </a:pPr>
            <a:r>
              <a:rPr lang="en-GB" sz="2000" dirty="0" smtClean="0"/>
              <a:t>Executive Summary </a:t>
            </a:r>
            <a:endParaRPr lang="en-GB" sz="2000" dirty="0"/>
          </a:p>
          <a:p>
            <a:pPr marL="457200" indent="-457200">
              <a:buFont typeface="+mj-lt"/>
              <a:buAutoNum type="arabicPeriod"/>
            </a:pPr>
            <a:r>
              <a:rPr lang="en-GB" sz="2000" dirty="0" smtClean="0"/>
              <a:t>CCG </a:t>
            </a:r>
            <a:r>
              <a:rPr lang="en-GB" sz="2000" dirty="0"/>
              <a:t>Strategy for </a:t>
            </a:r>
            <a:r>
              <a:rPr lang="en-GB" sz="2000" dirty="0" smtClean="0"/>
              <a:t>2019-2024</a:t>
            </a:r>
          </a:p>
          <a:p>
            <a:pPr marL="457200" indent="-457200">
              <a:buFont typeface="+mj-lt"/>
              <a:buAutoNum type="arabicPeriod"/>
            </a:pPr>
            <a:r>
              <a:rPr lang="en-GB" sz="2000" dirty="0" smtClean="0"/>
              <a:t>Quality – Strategic Context </a:t>
            </a:r>
          </a:p>
          <a:p>
            <a:pPr marL="457200" indent="-457200">
              <a:buFont typeface="+mj-lt"/>
              <a:buAutoNum type="arabicPeriod"/>
            </a:pPr>
            <a:r>
              <a:rPr lang="en-GB" sz="2000" dirty="0" smtClean="0"/>
              <a:t>Strategic </a:t>
            </a:r>
            <a:r>
              <a:rPr lang="en-GB" sz="2000" dirty="0"/>
              <a:t>Quality Objectives </a:t>
            </a:r>
            <a:endParaRPr lang="en-GB" sz="2000" dirty="0" smtClean="0"/>
          </a:p>
          <a:p>
            <a:pPr marL="457200" indent="-457200">
              <a:buFont typeface="+mj-lt"/>
              <a:buAutoNum type="arabicPeriod"/>
            </a:pPr>
            <a:r>
              <a:rPr lang="en-GB" sz="2000" dirty="0" smtClean="0"/>
              <a:t>Quality </a:t>
            </a:r>
            <a:r>
              <a:rPr lang="en-GB" sz="2000" dirty="0"/>
              <a:t>Strategy Plan on a Page </a:t>
            </a:r>
          </a:p>
          <a:p>
            <a:pPr marL="457200" indent="-457200">
              <a:buFont typeface="+mj-lt"/>
              <a:buAutoNum type="arabicPeriod"/>
            </a:pPr>
            <a:r>
              <a:rPr lang="en-GB" sz="2000" dirty="0" smtClean="0"/>
              <a:t>CCG Strategic Quality Objectives Outcomes and Results:</a:t>
            </a:r>
          </a:p>
          <a:p>
            <a:pPr marL="914400" lvl="1" indent="-457200">
              <a:buFont typeface="Arial" panose="020B0604020202020204" pitchFamily="34" charset="0"/>
              <a:buChar char="•"/>
            </a:pPr>
            <a:r>
              <a:rPr lang="en-GB" sz="2000" dirty="0" smtClean="0"/>
              <a:t>Safe and Effective Care.</a:t>
            </a:r>
          </a:p>
          <a:p>
            <a:pPr marL="914400" lvl="1" indent="-457200">
              <a:buFont typeface="Arial" panose="020B0604020202020204" pitchFamily="34" charset="0"/>
              <a:buChar char="•"/>
            </a:pPr>
            <a:r>
              <a:rPr lang="en-GB" sz="2000" dirty="0" smtClean="0"/>
              <a:t>Quality in New Models of Care and Commissioning.</a:t>
            </a:r>
          </a:p>
          <a:p>
            <a:pPr marL="914400" lvl="1" indent="-457200">
              <a:buFont typeface="Arial" panose="020B0604020202020204" pitchFamily="34" charset="0"/>
              <a:buChar char="•"/>
            </a:pPr>
            <a:r>
              <a:rPr lang="en-GB" sz="2000" dirty="0" smtClean="0"/>
              <a:t>Quality Improvement and Assurance Framework.</a:t>
            </a:r>
          </a:p>
          <a:p>
            <a:pPr marL="914400" lvl="1" indent="-457200">
              <a:buFont typeface="Arial" panose="020B0604020202020204" pitchFamily="34" charset="0"/>
              <a:buChar char="•"/>
            </a:pPr>
            <a:r>
              <a:rPr lang="en-GB" sz="2000" dirty="0" smtClean="0"/>
              <a:t>Public and Patient Involvement and Engagement.</a:t>
            </a:r>
          </a:p>
          <a:p>
            <a:pPr marL="914400" lvl="1" indent="-457200">
              <a:buFont typeface="Arial" panose="020B0604020202020204" pitchFamily="34" charset="0"/>
              <a:buChar char="•"/>
            </a:pPr>
            <a:r>
              <a:rPr lang="en-GB" sz="2000" dirty="0" smtClean="0"/>
              <a:t>Data and Intelligence. </a:t>
            </a:r>
            <a:endParaRPr lang="en-GB" sz="2000" dirty="0"/>
          </a:p>
          <a:p>
            <a:pPr marL="457200" indent="-457200">
              <a:buFont typeface="+mj-lt"/>
              <a:buAutoNum type="arabicPeriod"/>
            </a:pPr>
            <a:r>
              <a:rPr lang="en-GB" sz="2000" dirty="0" smtClean="0"/>
              <a:t>CCG Delivery Programmes – Quality outcomes plans of a page</a:t>
            </a:r>
            <a:endParaRPr lang="en-GB" sz="2000" dirty="0"/>
          </a:p>
          <a:p>
            <a:pPr marL="800100" lvl="1" indent="-342900">
              <a:buFont typeface="Arial" panose="020B0604020202020204" pitchFamily="34" charset="0"/>
              <a:buChar char="•"/>
            </a:pPr>
            <a:r>
              <a:rPr lang="en-GB" sz="2000" dirty="0" smtClean="0"/>
              <a:t>  Prevention.</a:t>
            </a:r>
          </a:p>
          <a:p>
            <a:pPr marL="800100" lvl="1" indent="-342900">
              <a:buFont typeface="Arial" panose="020B0604020202020204" pitchFamily="34" charset="0"/>
              <a:buChar char="•"/>
            </a:pPr>
            <a:r>
              <a:rPr lang="en-GB" sz="2000" dirty="0" smtClean="0"/>
              <a:t>  Primary Care. </a:t>
            </a:r>
          </a:p>
          <a:p>
            <a:pPr marL="800100" lvl="1" indent="-342900">
              <a:buFont typeface="Arial" panose="020B0604020202020204" pitchFamily="34" charset="0"/>
              <a:buChar char="•"/>
            </a:pPr>
            <a:r>
              <a:rPr lang="en-GB" sz="2000" dirty="0" smtClean="0"/>
              <a:t>  Children and Maternity. </a:t>
            </a:r>
          </a:p>
          <a:p>
            <a:pPr marL="800100" lvl="1" indent="-342900">
              <a:buFont typeface="Arial" panose="020B0604020202020204" pitchFamily="34" charset="0"/>
              <a:buChar char="•"/>
            </a:pPr>
            <a:r>
              <a:rPr lang="en-GB" sz="2000" dirty="0" smtClean="0"/>
              <a:t>  Out of Hospital Care.</a:t>
            </a:r>
          </a:p>
          <a:p>
            <a:pPr marL="800100" lvl="1" indent="-342900">
              <a:buFont typeface="Arial" panose="020B0604020202020204" pitchFamily="34" charset="0"/>
              <a:buChar char="•"/>
            </a:pPr>
            <a:r>
              <a:rPr lang="en-GB" sz="2000" dirty="0" smtClean="0"/>
              <a:t>  Hospital Care.</a:t>
            </a:r>
          </a:p>
          <a:p>
            <a:pPr marL="800100" lvl="1" indent="-342900">
              <a:buFont typeface="Arial" panose="020B0604020202020204" pitchFamily="34" charset="0"/>
              <a:buChar char="•"/>
            </a:pPr>
            <a:r>
              <a:rPr lang="en-GB" sz="2000" dirty="0" smtClean="0"/>
              <a:t>  Mental Health and Learning Disabilities.</a:t>
            </a:r>
          </a:p>
          <a:p>
            <a:r>
              <a:rPr lang="en-GB" sz="2000" dirty="0" smtClean="0"/>
              <a:t>8. CCG Quality Strategy 2019 – 2024 Governance Structure</a:t>
            </a:r>
          </a:p>
          <a:p>
            <a:pPr marL="800100" lvl="1" indent="-342900">
              <a:buFontTx/>
              <a:buChar char="-"/>
            </a:pPr>
            <a:endParaRPr lang="en-GB" sz="2400" dirty="0" smtClean="0"/>
          </a:p>
        </p:txBody>
      </p:sp>
    </p:spTree>
    <p:extLst>
      <p:ext uri="{BB962C8B-B14F-4D97-AF65-F5344CB8AC3E}">
        <p14:creationId xmlns:p14="http://schemas.microsoft.com/office/powerpoint/2010/main" val="3673620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93834" y="169027"/>
            <a:ext cx="7878565" cy="954107"/>
          </a:xfrm>
          <a:prstGeom prst="rect">
            <a:avLst/>
          </a:prstGeom>
          <a:noFill/>
        </p:spPr>
        <p:txBody>
          <a:bodyPr wrap="square" rtlCol="0">
            <a:spAutoFit/>
          </a:bodyPr>
          <a:lstStyle/>
          <a:p>
            <a:r>
              <a:rPr lang="en-GB" sz="2800" b="1" dirty="0" smtClean="0"/>
              <a:t>8. CCG Quality Strategy 2019 – 2024  Governance Structure   </a:t>
            </a:r>
            <a:endParaRPr lang="en-GB" sz="2800" b="1" dirty="0"/>
          </a:p>
        </p:txBody>
      </p:sp>
      <p:sp>
        <p:nvSpPr>
          <p:cNvPr id="5" name="TextBox 4"/>
          <p:cNvSpPr txBox="1"/>
          <p:nvPr/>
        </p:nvSpPr>
        <p:spPr>
          <a:xfrm>
            <a:off x="8532440" y="6381328"/>
            <a:ext cx="432048" cy="369332"/>
          </a:xfrm>
          <a:prstGeom prst="rect">
            <a:avLst/>
          </a:prstGeom>
          <a:noFill/>
        </p:spPr>
        <p:txBody>
          <a:bodyPr wrap="square" rtlCol="0">
            <a:spAutoFit/>
          </a:bodyPr>
          <a:lstStyle/>
          <a:p>
            <a:r>
              <a:rPr lang="en-GB" b="1" dirty="0" smtClean="0"/>
              <a:t>22</a:t>
            </a:r>
            <a:endParaRPr lang="en-GB" b="1" dirty="0"/>
          </a:p>
        </p:txBody>
      </p:sp>
      <p:sp>
        <p:nvSpPr>
          <p:cNvPr id="7" name="TextBox 6"/>
          <p:cNvSpPr txBox="1"/>
          <p:nvPr/>
        </p:nvSpPr>
        <p:spPr>
          <a:xfrm>
            <a:off x="258811" y="1337645"/>
            <a:ext cx="2376264" cy="369332"/>
          </a:xfrm>
          <a:prstGeom prst="rect">
            <a:avLst/>
          </a:prstGeom>
          <a:noFill/>
        </p:spPr>
        <p:txBody>
          <a:bodyPr wrap="square" rtlCol="0">
            <a:spAutoFit/>
          </a:bodyPr>
          <a:lstStyle/>
          <a:p>
            <a:r>
              <a:rPr lang="en-GB" dirty="0" smtClean="0"/>
              <a:t> </a:t>
            </a:r>
            <a:endParaRPr lang="en-GB" dirty="0"/>
          </a:p>
        </p:txBody>
      </p:sp>
      <p:sp>
        <p:nvSpPr>
          <p:cNvPr id="11" name="TextBox 10"/>
          <p:cNvSpPr txBox="1"/>
          <p:nvPr/>
        </p:nvSpPr>
        <p:spPr>
          <a:xfrm>
            <a:off x="121410" y="1205094"/>
            <a:ext cx="2492547" cy="1077218"/>
          </a:xfrm>
          <a:prstGeom prst="rect">
            <a:avLst/>
          </a:prstGeom>
          <a:noFill/>
          <a:ln w="12700">
            <a:solidFill>
              <a:schemeClr val="tx1"/>
            </a:solidFill>
          </a:ln>
        </p:spPr>
        <p:txBody>
          <a:bodyPr wrap="square" rtlCol="0">
            <a:spAutoFit/>
          </a:bodyPr>
          <a:lstStyle/>
          <a:p>
            <a:pPr algn="just"/>
            <a:r>
              <a:rPr lang="en-GB" sz="1600" dirty="0" smtClean="0"/>
              <a:t>The Governing Body is  responsible for approving and ensuring compliance  with   the strategy. </a:t>
            </a:r>
            <a:endParaRPr lang="en-GB" sz="1600" dirty="0"/>
          </a:p>
        </p:txBody>
      </p:sp>
      <p:sp>
        <p:nvSpPr>
          <p:cNvPr id="12" name="Right Arrow 11"/>
          <p:cNvSpPr/>
          <p:nvPr/>
        </p:nvSpPr>
        <p:spPr>
          <a:xfrm>
            <a:off x="2635075" y="1639018"/>
            <a:ext cx="648072" cy="209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128369" y="2324333"/>
            <a:ext cx="2492547" cy="830997"/>
          </a:xfrm>
          <a:prstGeom prst="rect">
            <a:avLst/>
          </a:prstGeom>
          <a:noFill/>
          <a:ln w="12700">
            <a:solidFill>
              <a:schemeClr val="tx1"/>
            </a:solidFill>
          </a:ln>
        </p:spPr>
        <p:txBody>
          <a:bodyPr wrap="square" rtlCol="0">
            <a:spAutoFit/>
          </a:bodyPr>
          <a:lstStyle/>
          <a:p>
            <a:pPr algn="just"/>
            <a:r>
              <a:rPr lang="en-GB" sz="1600" dirty="0" smtClean="0"/>
              <a:t>The quality of provider services reviewed by the QP&amp;F.</a:t>
            </a:r>
            <a:endParaRPr lang="en-GB" sz="1600" dirty="0"/>
          </a:p>
        </p:txBody>
      </p:sp>
      <p:sp>
        <p:nvSpPr>
          <p:cNvPr id="14" name="Right Arrow 13"/>
          <p:cNvSpPr/>
          <p:nvPr/>
        </p:nvSpPr>
        <p:spPr>
          <a:xfrm>
            <a:off x="2608977" y="2739831"/>
            <a:ext cx="721171" cy="209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105230" y="3260014"/>
            <a:ext cx="2492547" cy="830997"/>
          </a:xfrm>
          <a:prstGeom prst="rect">
            <a:avLst/>
          </a:prstGeom>
          <a:noFill/>
          <a:ln w="12700">
            <a:solidFill>
              <a:schemeClr val="tx1"/>
            </a:solidFill>
          </a:ln>
        </p:spPr>
        <p:txBody>
          <a:bodyPr wrap="square" rtlCol="0">
            <a:spAutoFit/>
          </a:bodyPr>
          <a:lstStyle/>
          <a:p>
            <a:pPr algn="just"/>
            <a:r>
              <a:rPr lang="en-GB" sz="1600" dirty="0" smtClean="0"/>
              <a:t>Progress against CCG Delivery Programmes is overseen by the P&amp;CC.</a:t>
            </a:r>
            <a:endParaRPr lang="en-GB" sz="1600" dirty="0"/>
          </a:p>
        </p:txBody>
      </p:sp>
      <p:sp>
        <p:nvSpPr>
          <p:cNvPr id="17" name="Right Arrow 16"/>
          <p:cNvSpPr/>
          <p:nvPr/>
        </p:nvSpPr>
        <p:spPr>
          <a:xfrm>
            <a:off x="2598525" y="3466142"/>
            <a:ext cx="721171" cy="209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92158" y="4135098"/>
            <a:ext cx="2492548" cy="830997"/>
          </a:xfrm>
          <a:prstGeom prst="rect">
            <a:avLst/>
          </a:prstGeom>
          <a:noFill/>
          <a:ln w="12700">
            <a:solidFill>
              <a:schemeClr val="tx1"/>
            </a:solidFill>
          </a:ln>
        </p:spPr>
        <p:txBody>
          <a:bodyPr wrap="square" rtlCol="0">
            <a:spAutoFit/>
          </a:bodyPr>
          <a:lstStyle/>
          <a:p>
            <a:pPr algn="just"/>
            <a:r>
              <a:rPr lang="en-GB" sz="1600" dirty="0" smtClean="0"/>
              <a:t>The quality impact of Delivery Programmes reviewed by the PDG. </a:t>
            </a:r>
            <a:endParaRPr lang="en-GB" sz="1600" dirty="0"/>
          </a:p>
        </p:txBody>
      </p:sp>
      <p:sp>
        <p:nvSpPr>
          <p:cNvPr id="20" name="Right Arrow 19"/>
          <p:cNvSpPr/>
          <p:nvPr/>
        </p:nvSpPr>
        <p:spPr>
          <a:xfrm>
            <a:off x="2584706" y="4518948"/>
            <a:ext cx="721171" cy="209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92158" y="5030747"/>
            <a:ext cx="2492547" cy="1077218"/>
          </a:xfrm>
          <a:prstGeom prst="rect">
            <a:avLst/>
          </a:prstGeom>
          <a:noFill/>
          <a:ln w="12700">
            <a:solidFill>
              <a:schemeClr val="tx1"/>
            </a:solidFill>
          </a:ln>
        </p:spPr>
        <p:txBody>
          <a:bodyPr wrap="square" rtlCol="0">
            <a:spAutoFit/>
          </a:bodyPr>
          <a:lstStyle/>
          <a:p>
            <a:pPr algn="just"/>
            <a:r>
              <a:rPr lang="en-GB" sz="1600" dirty="0" smtClean="0"/>
              <a:t>Provider performance against quality standards reviewed via Quality Contract Meetings.  </a:t>
            </a:r>
            <a:endParaRPr lang="en-GB" sz="1600" dirty="0"/>
          </a:p>
        </p:txBody>
      </p:sp>
      <p:sp>
        <p:nvSpPr>
          <p:cNvPr id="22" name="Right Arrow 21"/>
          <p:cNvSpPr/>
          <p:nvPr/>
        </p:nvSpPr>
        <p:spPr>
          <a:xfrm>
            <a:off x="2598525" y="5367516"/>
            <a:ext cx="721171" cy="20937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9" name="Diagram 18"/>
          <p:cNvGraphicFramePr/>
          <p:nvPr>
            <p:extLst>
              <p:ext uri="{D42A27DB-BD31-4B8C-83A1-F6EECF244321}">
                <p14:modId xmlns:p14="http://schemas.microsoft.com/office/powerpoint/2010/main" val="2360039993"/>
              </p:ext>
            </p:extLst>
          </p:nvPr>
        </p:nvGraphicFramePr>
        <p:xfrm>
          <a:off x="3462187" y="1052736"/>
          <a:ext cx="5286276"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8584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7458"/>
            <a:ext cx="6624736" cy="523220"/>
          </a:xfrm>
          <a:prstGeom prst="rect">
            <a:avLst/>
          </a:prstGeom>
          <a:noFill/>
        </p:spPr>
        <p:txBody>
          <a:bodyPr wrap="square" rtlCol="0">
            <a:spAutoFit/>
          </a:bodyPr>
          <a:lstStyle/>
          <a:p>
            <a:pPr marL="514350" indent="-514350">
              <a:buAutoNum type="arabicPeriod"/>
            </a:pPr>
            <a:r>
              <a:rPr lang="en-GB" sz="2800" b="1" dirty="0" smtClean="0"/>
              <a:t>Executive Summary  </a:t>
            </a:r>
            <a:endParaRPr lang="en-GB" sz="2800" b="1" dirty="0"/>
          </a:p>
        </p:txBody>
      </p:sp>
      <p:sp>
        <p:nvSpPr>
          <p:cNvPr id="5" name="TextBox 4"/>
          <p:cNvSpPr txBox="1"/>
          <p:nvPr/>
        </p:nvSpPr>
        <p:spPr>
          <a:xfrm>
            <a:off x="8676456" y="6381328"/>
            <a:ext cx="288032" cy="369332"/>
          </a:xfrm>
          <a:prstGeom prst="rect">
            <a:avLst/>
          </a:prstGeom>
          <a:noFill/>
        </p:spPr>
        <p:txBody>
          <a:bodyPr wrap="square" rtlCol="0">
            <a:spAutoFit/>
          </a:bodyPr>
          <a:lstStyle/>
          <a:p>
            <a:r>
              <a:rPr lang="en-GB" b="1" dirty="0"/>
              <a:t>3</a:t>
            </a:r>
          </a:p>
        </p:txBody>
      </p:sp>
      <p:sp>
        <p:nvSpPr>
          <p:cNvPr id="7" name="TextBox 6"/>
          <p:cNvSpPr txBox="1"/>
          <p:nvPr/>
        </p:nvSpPr>
        <p:spPr>
          <a:xfrm>
            <a:off x="323528" y="764704"/>
            <a:ext cx="8496944" cy="5539978"/>
          </a:xfrm>
          <a:prstGeom prst="rect">
            <a:avLst/>
          </a:prstGeom>
          <a:noFill/>
        </p:spPr>
        <p:txBody>
          <a:bodyPr wrap="square" rtlCol="0">
            <a:spAutoFit/>
          </a:bodyPr>
          <a:lstStyle/>
          <a:p>
            <a:pPr algn="just"/>
            <a:r>
              <a:rPr lang="en-GB" sz="1400" dirty="0"/>
              <a:t>The CCG Strategy 2019 – 2024 was approved at the Governing Body on 11th April 2019,  </a:t>
            </a:r>
          </a:p>
          <a:p>
            <a:pPr algn="just"/>
            <a:r>
              <a:rPr lang="en-GB" sz="1400" dirty="0"/>
              <a:t>and quality is a key enabler of the CCG Strategy. </a:t>
            </a:r>
          </a:p>
          <a:p>
            <a:endParaRPr lang="en-GB" sz="1400" dirty="0"/>
          </a:p>
          <a:p>
            <a:pPr algn="just"/>
            <a:r>
              <a:rPr lang="en-GB" sz="1400" dirty="0"/>
              <a:t>This Quality Strategy was developed  through interactive workshops with members of the CCG Quality Performance and  Finance Committee, the Governing Body and Delivery Programme Leads. Feedback provided through these workshops has been used to develop this strategy. </a:t>
            </a:r>
          </a:p>
          <a:p>
            <a:pPr algn="just"/>
            <a:endParaRPr lang="en-GB" sz="1400" dirty="0"/>
          </a:p>
          <a:p>
            <a:pPr algn="just"/>
            <a:r>
              <a:rPr lang="en-GB" sz="1400" dirty="0"/>
              <a:t>This strategy sets out our vision, objectives and outcomes for quality in the CCG. The CCG has identified a vision for quality that is </a:t>
            </a:r>
            <a:r>
              <a:rPr lang="en-GB" sz="1400" i="1" dirty="0"/>
              <a:t>The Quality of all services that are commissioned for the people of North Lincolnshire are outstanding or good</a:t>
            </a:r>
            <a:r>
              <a:rPr lang="en-GB" sz="1400" dirty="0"/>
              <a:t>. </a:t>
            </a:r>
          </a:p>
          <a:p>
            <a:endParaRPr lang="en-GB" sz="1400" dirty="0"/>
          </a:p>
          <a:p>
            <a:pPr algn="just"/>
            <a:r>
              <a:rPr lang="en-GB" sz="1400" dirty="0"/>
              <a:t>Through consultation with stakeholders, five Strategic Quality Objectives have been developed, and each objective is underpinned by  a number of result and outcome areas for quality.  Our vision and objectives reflect a changing context where we will:</a:t>
            </a:r>
          </a:p>
          <a:p>
            <a:pPr marL="342900" indent="-342900" algn="just">
              <a:buFont typeface="Arial" panose="020B0604020202020204" pitchFamily="34" charset="0"/>
              <a:buChar char="•"/>
            </a:pPr>
            <a:r>
              <a:rPr lang="en-GB" sz="1400" dirty="0"/>
              <a:t>Target improvement for our least represented population;</a:t>
            </a:r>
          </a:p>
          <a:p>
            <a:pPr marL="342900" indent="-342900" algn="just">
              <a:buFont typeface="Arial" panose="020B0604020202020204" pitchFamily="34" charset="0"/>
              <a:buChar char="•"/>
            </a:pPr>
            <a:r>
              <a:rPr lang="en-GB" sz="1400" dirty="0"/>
              <a:t>Agree an approach to improving and assuring quality;</a:t>
            </a:r>
          </a:p>
          <a:p>
            <a:pPr marL="342900" indent="-342900" algn="just">
              <a:buFont typeface="Arial" panose="020B0604020202020204" pitchFamily="34" charset="0"/>
              <a:buChar char="•"/>
            </a:pPr>
            <a:r>
              <a:rPr lang="en-GB" sz="1400" dirty="0"/>
              <a:t>Scan the horizon to identify emerging issues;</a:t>
            </a:r>
          </a:p>
          <a:p>
            <a:pPr marL="342900" indent="-342900" algn="just">
              <a:buFont typeface="Arial" panose="020B0604020202020204" pitchFamily="34" charset="0"/>
              <a:buChar char="•"/>
            </a:pPr>
            <a:r>
              <a:rPr lang="en-GB" sz="1400" dirty="0"/>
              <a:t>Focus on least heard groups;</a:t>
            </a:r>
          </a:p>
          <a:p>
            <a:pPr marL="342900" indent="-342900" algn="just">
              <a:buFont typeface="Arial" panose="020B0604020202020204" pitchFamily="34" charset="0"/>
              <a:buChar char="•"/>
            </a:pPr>
            <a:r>
              <a:rPr lang="en-GB" sz="1400" dirty="0"/>
              <a:t>Utilise intelligence and data from across the place. </a:t>
            </a:r>
          </a:p>
          <a:p>
            <a:pPr algn="just"/>
            <a:r>
              <a:rPr lang="en-GB" sz="1400" dirty="0"/>
              <a:t>To ensure that Quality is embedded in and supports the delivery of the CCG Strategy, each of the CCG Delivery Programmes have identified result and outcome areas for quality. Through delivering these outcomes the CCG will effectively deliver the Strategic Quality Objectives that are defined in this strategy. In delivering our Quality Strategy, we will implement quality improvement across North Lincolnshire at pace and scale, to support a healthier  future for our population. </a:t>
            </a:r>
          </a:p>
          <a:p>
            <a:endParaRPr lang="en-GB" dirty="0"/>
          </a:p>
        </p:txBody>
      </p:sp>
    </p:spTree>
    <p:extLst>
      <p:ext uri="{BB962C8B-B14F-4D97-AF65-F5344CB8AC3E}">
        <p14:creationId xmlns:p14="http://schemas.microsoft.com/office/powerpoint/2010/main" val="362721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796"/>
            <a:ext cx="7344816" cy="523220"/>
          </a:xfrm>
          <a:prstGeom prst="rect">
            <a:avLst/>
          </a:prstGeom>
          <a:noFill/>
        </p:spPr>
        <p:txBody>
          <a:bodyPr wrap="square" rtlCol="0">
            <a:spAutoFit/>
          </a:bodyPr>
          <a:lstStyle/>
          <a:p>
            <a:r>
              <a:rPr lang="en-GB" sz="2800" b="1" dirty="0"/>
              <a:t>2. CCG Strategy for </a:t>
            </a:r>
            <a:r>
              <a:rPr lang="en-GB" sz="2800" b="1" dirty="0" smtClean="0"/>
              <a:t>2019-2024  </a:t>
            </a:r>
            <a:endParaRPr lang="en-GB" sz="2800" b="1" dirty="0"/>
          </a:p>
        </p:txBody>
      </p:sp>
      <p:sp>
        <p:nvSpPr>
          <p:cNvPr id="5" name="TextBox 4"/>
          <p:cNvSpPr txBox="1"/>
          <p:nvPr/>
        </p:nvSpPr>
        <p:spPr>
          <a:xfrm rot="19675613">
            <a:off x="1644701" y="2172136"/>
            <a:ext cx="5679977" cy="1569660"/>
          </a:xfrm>
          <a:prstGeom prst="rect">
            <a:avLst/>
          </a:prstGeom>
          <a:noFill/>
        </p:spPr>
        <p:txBody>
          <a:bodyPr wrap="square" rtlCol="0">
            <a:spAutoFit/>
          </a:bodyPr>
          <a:lstStyle/>
          <a:p>
            <a:r>
              <a:rPr lang="en-GB" sz="9600" dirty="0" smtClean="0">
                <a:solidFill>
                  <a:schemeClr val="bg1">
                    <a:lumMod val="75000"/>
                  </a:schemeClr>
                </a:solidFill>
              </a:rPr>
              <a:t>    DRAFT</a:t>
            </a:r>
            <a:endParaRPr lang="en-GB" sz="9600" dirty="0">
              <a:solidFill>
                <a:schemeClr val="bg1">
                  <a:lumMod val="75000"/>
                </a:schemeClr>
              </a:solidFill>
            </a:endParaRPr>
          </a:p>
        </p:txBody>
      </p:sp>
      <p:sp>
        <p:nvSpPr>
          <p:cNvPr id="3" name="TextBox 2"/>
          <p:cNvSpPr txBox="1"/>
          <p:nvPr/>
        </p:nvSpPr>
        <p:spPr>
          <a:xfrm>
            <a:off x="172972" y="482731"/>
            <a:ext cx="6833847"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Quality is a key enabler of the CCG Strategy 2019-2024.</a:t>
            </a:r>
          </a:p>
          <a:p>
            <a:pPr marL="285750" indent="-285750">
              <a:buFont typeface="Arial" panose="020B0604020202020204" pitchFamily="34" charset="0"/>
              <a:buChar char="•"/>
            </a:pPr>
            <a:r>
              <a:rPr lang="en-GB" dirty="0" smtClean="0"/>
              <a:t>Quality underpins each of the CCG Delivery Programmes. </a:t>
            </a:r>
            <a:endParaRPr lang="en-GB" dirty="0"/>
          </a:p>
        </p:txBody>
      </p:sp>
      <p:sp>
        <p:nvSpPr>
          <p:cNvPr id="6" name="TextBox 5"/>
          <p:cNvSpPr txBox="1"/>
          <p:nvPr/>
        </p:nvSpPr>
        <p:spPr>
          <a:xfrm>
            <a:off x="8676456" y="6381328"/>
            <a:ext cx="288032" cy="369332"/>
          </a:xfrm>
          <a:prstGeom prst="rect">
            <a:avLst/>
          </a:prstGeom>
          <a:noFill/>
        </p:spPr>
        <p:txBody>
          <a:bodyPr wrap="square" rtlCol="0">
            <a:spAutoFit/>
          </a:bodyPr>
          <a:lstStyle/>
          <a:p>
            <a:r>
              <a:rPr lang="en-GB" b="1" dirty="0"/>
              <a:t>6</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062"/>
            <a:ext cx="9144000" cy="562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43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9675613">
            <a:off x="1697090" y="2440986"/>
            <a:ext cx="5679977" cy="1569660"/>
          </a:xfrm>
          <a:prstGeom prst="rect">
            <a:avLst/>
          </a:prstGeom>
          <a:noFill/>
        </p:spPr>
        <p:txBody>
          <a:bodyPr wrap="square" rtlCol="0">
            <a:spAutoFit/>
          </a:bodyPr>
          <a:lstStyle/>
          <a:p>
            <a:r>
              <a:rPr lang="en-GB" sz="9600" dirty="0" smtClean="0">
                <a:solidFill>
                  <a:schemeClr val="bg1">
                    <a:lumMod val="75000"/>
                  </a:schemeClr>
                </a:solidFill>
              </a:rPr>
              <a:t>    DRAFT</a:t>
            </a:r>
            <a:endParaRPr lang="en-GB" sz="9600" dirty="0">
              <a:solidFill>
                <a:schemeClr val="bg1">
                  <a:lumMod val="75000"/>
                </a:schemeClr>
              </a:solidFill>
            </a:endParaRPr>
          </a:p>
        </p:txBody>
      </p:sp>
      <p:sp>
        <p:nvSpPr>
          <p:cNvPr id="2" name="TextBox 1"/>
          <p:cNvSpPr txBox="1"/>
          <p:nvPr/>
        </p:nvSpPr>
        <p:spPr>
          <a:xfrm>
            <a:off x="251520" y="116632"/>
            <a:ext cx="7344816" cy="523220"/>
          </a:xfrm>
          <a:prstGeom prst="rect">
            <a:avLst/>
          </a:prstGeom>
          <a:noFill/>
        </p:spPr>
        <p:txBody>
          <a:bodyPr wrap="square" rtlCol="0">
            <a:spAutoFit/>
          </a:bodyPr>
          <a:lstStyle/>
          <a:p>
            <a:r>
              <a:rPr lang="en-GB" sz="2800" b="1" dirty="0" smtClean="0"/>
              <a:t>3. Quality – Strategic Context   </a:t>
            </a:r>
            <a:endParaRPr lang="en-GB" sz="2800" b="1" dirty="0"/>
          </a:p>
        </p:txBody>
      </p:sp>
      <p:sp>
        <p:nvSpPr>
          <p:cNvPr id="7" name="TextBox 6"/>
          <p:cNvSpPr txBox="1"/>
          <p:nvPr/>
        </p:nvSpPr>
        <p:spPr>
          <a:xfrm>
            <a:off x="8676456" y="6381328"/>
            <a:ext cx="288032" cy="369332"/>
          </a:xfrm>
          <a:prstGeom prst="rect">
            <a:avLst/>
          </a:prstGeom>
          <a:noFill/>
        </p:spPr>
        <p:txBody>
          <a:bodyPr wrap="square" rtlCol="0">
            <a:spAutoFit/>
          </a:bodyPr>
          <a:lstStyle/>
          <a:p>
            <a:r>
              <a:rPr lang="en-GB" b="1" dirty="0"/>
              <a:t>7</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491"/>
            <a:ext cx="8964488" cy="599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14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675613">
            <a:off x="1644701" y="2172136"/>
            <a:ext cx="5679977" cy="1569660"/>
          </a:xfrm>
          <a:prstGeom prst="rect">
            <a:avLst/>
          </a:prstGeom>
          <a:noFill/>
        </p:spPr>
        <p:txBody>
          <a:bodyPr wrap="square" rtlCol="0">
            <a:spAutoFit/>
          </a:bodyPr>
          <a:lstStyle/>
          <a:p>
            <a:r>
              <a:rPr lang="en-GB" sz="9600" dirty="0" smtClean="0">
                <a:solidFill>
                  <a:schemeClr val="bg1">
                    <a:lumMod val="75000"/>
                  </a:schemeClr>
                </a:solidFill>
              </a:rPr>
              <a:t>    DRAFT</a:t>
            </a:r>
            <a:endParaRPr lang="en-GB" sz="9600" dirty="0">
              <a:solidFill>
                <a:schemeClr val="bg1">
                  <a:lumMod val="75000"/>
                </a:schemeClr>
              </a:solidFill>
            </a:endParaRPr>
          </a:p>
        </p:txBody>
      </p:sp>
      <p:sp>
        <p:nvSpPr>
          <p:cNvPr id="2" name="TextBox 1"/>
          <p:cNvSpPr txBox="1"/>
          <p:nvPr/>
        </p:nvSpPr>
        <p:spPr>
          <a:xfrm>
            <a:off x="251520" y="292387"/>
            <a:ext cx="7344816" cy="523220"/>
          </a:xfrm>
          <a:prstGeom prst="rect">
            <a:avLst/>
          </a:prstGeom>
          <a:noFill/>
        </p:spPr>
        <p:txBody>
          <a:bodyPr wrap="square" rtlCol="0">
            <a:spAutoFit/>
          </a:bodyPr>
          <a:lstStyle/>
          <a:p>
            <a:r>
              <a:rPr lang="en-GB" sz="2800" b="1" dirty="0" smtClean="0"/>
              <a:t>4. Strategic Quality Objectives </a:t>
            </a:r>
            <a:endParaRPr lang="en-GB" sz="2800" b="1" dirty="0"/>
          </a:p>
        </p:txBody>
      </p:sp>
      <p:sp>
        <p:nvSpPr>
          <p:cNvPr id="5" name="TextBox 4"/>
          <p:cNvSpPr txBox="1"/>
          <p:nvPr/>
        </p:nvSpPr>
        <p:spPr>
          <a:xfrm>
            <a:off x="8676456" y="6381328"/>
            <a:ext cx="288032" cy="369332"/>
          </a:xfrm>
          <a:prstGeom prst="rect">
            <a:avLst/>
          </a:prstGeom>
          <a:noFill/>
        </p:spPr>
        <p:txBody>
          <a:bodyPr wrap="square" rtlCol="0">
            <a:spAutoFit/>
          </a:bodyPr>
          <a:lstStyle/>
          <a:p>
            <a:r>
              <a:rPr lang="en-GB" b="1" dirty="0"/>
              <a:t>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83886"/>
            <a:ext cx="9036496" cy="608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426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56432" y="512080"/>
            <a:ext cx="1219200" cy="35469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Vision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5"/>
          <p:cNvSpPr txBox="1">
            <a:spLocks noChangeArrowheads="1"/>
          </p:cNvSpPr>
          <p:nvPr/>
        </p:nvSpPr>
        <p:spPr bwMode="auto">
          <a:xfrm>
            <a:off x="1371600" y="457200"/>
            <a:ext cx="1400175" cy="6985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Strategic Objective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6"/>
          <p:cNvSpPr txBox="1">
            <a:spLocks noChangeArrowheads="1"/>
          </p:cNvSpPr>
          <p:nvPr/>
        </p:nvSpPr>
        <p:spPr bwMode="auto">
          <a:xfrm>
            <a:off x="4533900" y="457200"/>
            <a:ext cx="2905125" cy="4095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Outcomes and Results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8"/>
          <p:cNvSpPr txBox="1">
            <a:spLocks noChangeArrowheads="1"/>
          </p:cNvSpPr>
          <p:nvPr/>
        </p:nvSpPr>
        <p:spPr bwMode="auto">
          <a:xfrm>
            <a:off x="66074" y="1143000"/>
            <a:ext cx="1354618" cy="4913942"/>
          </a:xfrm>
          <a:prstGeom prst="rect">
            <a:avLst/>
          </a:prstGeom>
          <a:solidFill>
            <a:srgbClr val="00B0F0"/>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The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of all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services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that are commissioned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for the people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of North Lincolnshire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Arial" pitchFamily="34" charset="0"/>
                <a:ea typeface="Calibri" pitchFamily="34" charset="0"/>
                <a:cs typeface="Arial" pitchFamily="34" charset="0"/>
              </a:rPr>
              <a:t>are good or outstanding. </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9"/>
          <p:cNvSpPr txBox="1">
            <a:spLocks noChangeArrowheads="1"/>
          </p:cNvSpPr>
          <p:nvPr/>
        </p:nvSpPr>
        <p:spPr bwMode="auto">
          <a:xfrm>
            <a:off x="1600728" y="965820"/>
            <a:ext cx="1815075" cy="811560"/>
          </a:xfrm>
          <a:prstGeom prst="rect">
            <a:avLst/>
          </a:prstGeom>
          <a:solidFill>
            <a:srgbClr val="C6D9F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commission care that is safe, effective and delivers a positive experience of care for our population.</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2"/>
          <p:cNvSpPr txBox="1">
            <a:spLocks noChangeArrowheads="1"/>
          </p:cNvSpPr>
          <p:nvPr/>
        </p:nvSpPr>
        <p:spPr bwMode="auto">
          <a:xfrm>
            <a:off x="1600729" y="1944369"/>
            <a:ext cx="1824418" cy="787020"/>
          </a:xfrm>
          <a:prstGeom prst="rect">
            <a:avLst/>
          </a:prstGeom>
          <a:solidFill>
            <a:srgbClr val="C6D9F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develop our approach to quality improvement and assurance to reflect changing models of care delivery and commissioning.</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3"/>
          <p:cNvSpPr txBox="1">
            <a:spLocks noChangeArrowheads="1"/>
          </p:cNvSpPr>
          <p:nvPr/>
        </p:nvSpPr>
        <p:spPr bwMode="auto">
          <a:xfrm>
            <a:off x="1600729" y="2982286"/>
            <a:ext cx="1880036" cy="912307"/>
          </a:xfrm>
          <a:prstGeom prst="rect">
            <a:avLst/>
          </a:prstGeom>
          <a:solidFill>
            <a:srgbClr val="C6D9F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develop and use a consistent approach to improving and assuring the quality of the care and services commissioned for the people of North Lincolnshire</a:t>
            </a: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4"/>
          <p:cNvSpPr txBox="1">
            <a:spLocks noChangeArrowheads="1"/>
          </p:cNvSpPr>
          <p:nvPr/>
        </p:nvSpPr>
        <p:spPr bwMode="auto">
          <a:xfrm>
            <a:off x="1600729" y="4140530"/>
            <a:ext cx="1931006" cy="872646"/>
          </a:xfrm>
          <a:prstGeom prst="rect">
            <a:avLst/>
          </a:prstGeom>
          <a:solidFill>
            <a:srgbClr val="C6D9F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work with partners, members of the public and patients in North Lincolnshire and beyond to secure improvement in quality at scale and pace.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1563235" y="5247405"/>
            <a:ext cx="1968500" cy="938538"/>
          </a:xfrm>
          <a:prstGeom prst="rect">
            <a:avLst/>
          </a:prstGeom>
          <a:solidFill>
            <a:srgbClr val="C6D9F1"/>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use data and intelligence to identify priorities for quality improvement that will have the greatest positive impact on quality for the people of North Lincolnshire.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6"/>
          <p:cNvSpPr txBox="1">
            <a:spLocks noChangeArrowheads="1"/>
          </p:cNvSpPr>
          <p:nvPr/>
        </p:nvSpPr>
        <p:spPr bwMode="auto">
          <a:xfrm>
            <a:off x="3707904" y="754968"/>
            <a:ext cx="5147744" cy="1027584"/>
          </a:xfrm>
          <a:prstGeom prst="rect">
            <a:avLst/>
          </a:prstGeom>
          <a:solidFill>
            <a:srgbClr val="CEEAB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Arrangements for monitoring the safety, effectiveness and experience of care are embedded in service specifications, and are mapped to the six CCG Delivery Programmes and to provider contracts.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Achievement of constitutional targets, reduction in pressure ulcers, all serious incidents associated with long waits for care and mortality rates.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Increase in healthy life years.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outcomes are focused on the needs of the population and health inequalities are reduced.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8"/>
          <p:cNvSpPr txBox="1">
            <a:spLocks noChangeArrowheads="1"/>
          </p:cNvSpPr>
          <p:nvPr/>
        </p:nvSpPr>
        <p:spPr bwMode="auto">
          <a:xfrm>
            <a:off x="3707904" y="1892490"/>
            <a:ext cx="5175061" cy="970384"/>
          </a:xfrm>
          <a:prstGeom prst="rect">
            <a:avLst/>
          </a:prstGeom>
          <a:solidFill>
            <a:srgbClr val="CEEAB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CCG framework is in place to secure improvement in and assure the quality of services commissioned through new models of care, including smaller providers.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Partners have a clear understanding of the agreed approach to assuring the quality of services and improvements and where they are commissioned and delivered through alliances. Commissioned services achieve a CQC rating of at least good for safe, effective and caring.</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Integrated models of care are in place delivering better outcomes for the population.</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0"/>
          <p:cNvSpPr txBox="1">
            <a:spLocks noChangeArrowheads="1"/>
          </p:cNvSpPr>
          <p:nvPr/>
        </p:nvSpPr>
        <p:spPr bwMode="auto">
          <a:xfrm>
            <a:off x="3707904" y="2971800"/>
            <a:ext cx="5105560" cy="1149970"/>
          </a:xfrm>
          <a:prstGeom prst="rect">
            <a:avLst/>
          </a:prstGeom>
          <a:solidFill>
            <a:srgbClr val="CEEAB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Quality Assurance QA) and Improvement Framework is developed and implemented. The QA Criteria is utilised in working with the services that we commission. An Integrated Impact Assessment will be undertaken for all commissioning decisions, projects and policies.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There is a clear approach in place to improve and assure the quality for the services that we commission and the quality of our commissioning.</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Data and intelligence is used to identify new and emerging risks in the care and services we commission. Service specifications are evidence based and patient focused.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2"/>
          <p:cNvSpPr txBox="1">
            <a:spLocks noChangeArrowheads="1"/>
          </p:cNvSpPr>
          <p:nvPr/>
        </p:nvSpPr>
        <p:spPr bwMode="auto">
          <a:xfrm>
            <a:off x="3707904" y="4365104"/>
            <a:ext cx="5102846" cy="910704"/>
          </a:xfrm>
          <a:prstGeom prst="rect">
            <a:avLst/>
          </a:prstGeom>
          <a:solidFill>
            <a:srgbClr val="CEEAB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feedback is used to inform the development of service outcomes and service evaluation. The quality of pathways that we commission is tested through focused patient reviews.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Patients are involved in the development of the Quality Assurance and Improvement Framework.</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Patient feedback is integral to the service development process.</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Engagement is undertaken from the beginning of the service design process.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24"/>
          <p:cNvSpPr txBox="1">
            <a:spLocks noChangeArrowheads="1"/>
          </p:cNvSpPr>
          <p:nvPr/>
        </p:nvSpPr>
        <p:spPr bwMode="auto">
          <a:xfrm>
            <a:off x="3707904" y="5425041"/>
            <a:ext cx="5099926" cy="936104"/>
          </a:xfrm>
          <a:prstGeom prst="rect">
            <a:avLst/>
          </a:prstGeom>
          <a:solidFill>
            <a:srgbClr val="CEEAB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Data and intelligence will be utilised from across the place and for our whole population, and informs our priorities and our approach to quality. Move from provider only level data to population/pathway data where services are provided through an alliance of providers.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Work with the Local Authority and PHE to have the greatest impact on mortality and greatest life years lost. Work with other CCGs to review the quality of patient pathways.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All service specifications have clearly identified quality indicators and associated data flows.</a:t>
            </a: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a:xfrm>
            <a:off x="1371600" y="1367406"/>
            <a:ext cx="254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428504" y="1268760"/>
            <a:ext cx="27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1358900" y="2286000"/>
            <a:ext cx="279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420692" y="4473115"/>
            <a:ext cx="18290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420692" y="5716674"/>
            <a:ext cx="1800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3415804" y="2377682"/>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531735" y="4725144"/>
            <a:ext cx="18991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0" idx="3"/>
          </p:cNvCxnSpPr>
          <p:nvPr/>
        </p:nvCxnSpPr>
        <p:spPr>
          <a:xfrm>
            <a:off x="3531735" y="5716674"/>
            <a:ext cx="18991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7" name="Rectangle 3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28" name="Rectangle 33"/>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GB"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36"/>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9"/>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42"/>
          <p:cNvSpPr>
            <a:spLocks noChangeArrowheads="1"/>
          </p:cNvSpPr>
          <p:nvPr/>
        </p:nvSpPr>
        <p:spPr bwMode="auto">
          <a:xfrm>
            <a:off x="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GB"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45"/>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4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0" name="Straight Arrow Connector 39"/>
          <p:cNvCxnSpPr/>
          <p:nvPr/>
        </p:nvCxnSpPr>
        <p:spPr>
          <a:xfrm>
            <a:off x="1420692" y="3356992"/>
            <a:ext cx="1800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8" idx="3"/>
          </p:cNvCxnSpPr>
          <p:nvPr/>
        </p:nvCxnSpPr>
        <p:spPr>
          <a:xfrm flipV="1">
            <a:off x="3480765" y="3438439"/>
            <a:ext cx="233464"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632425" y="142748"/>
            <a:ext cx="3450625" cy="369332"/>
          </a:xfrm>
          <a:prstGeom prst="rect">
            <a:avLst/>
          </a:prstGeom>
        </p:spPr>
        <p:txBody>
          <a:bodyPr wrap="none">
            <a:spAutoFit/>
          </a:bodyPr>
          <a:lstStyle/>
          <a:p>
            <a:r>
              <a:rPr lang="en-GB" b="1" dirty="0"/>
              <a:t>5. Quality Strategy Plan on a Page </a:t>
            </a:r>
          </a:p>
        </p:txBody>
      </p:sp>
    </p:spTree>
    <p:extLst>
      <p:ext uri="{BB962C8B-B14F-4D97-AF65-F5344CB8AC3E}">
        <p14:creationId xmlns:p14="http://schemas.microsoft.com/office/powerpoint/2010/main" val="35665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2780337"/>
              </p:ext>
            </p:extLst>
          </p:nvPr>
        </p:nvGraphicFramePr>
        <p:xfrm>
          <a:off x="457200" y="2100623"/>
          <a:ext cx="8229600" cy="3525116"/>
        </p:xfrm>
        <a:graphic>
          <a:graphicData uri="http://schemas.openxmlformats.org/drawingml/2006/table">
            <a:tbl>
              <a:tblPr firstRow="1" firstCol="1" bandRow="1">
                <a:tableStyleId>{5C22544A-7EE6-4342-B048-85BDC9FD1C3A}</a:tableStyleId>
              </a:tblPr>
              <a:tblGrid>
                <a:gridCol w="2693765"/>
                <a:gridCol w="2768181"/>
                <a:gridCol w="2767654"/>
              </a:tblGrid>
              <a:tr h="1762558">
                <a:tc>
                  <a:txBody>
                    <a:bodyPr/>
                    <a:lstStyle/>
                    <a:p>
                      <a:pPr>
                        <a:lnSpc>
                          <a:spcPct val="115000"/>
                        </a:lnSpc>
                        <a:spcAft>
                          <a:spcPts val="0"/>
                        </a:spcAft>
                      </a:pPr>
                      <a:r>
                        <a:rPr lang="en-GB" sz="900" dirty="0">
                          <a:effectLst/>
                        </a:rPr>
                        <a:t>Prevention </a:t>
                      </a:r>
                    </a:p>
                    <a:p>
                      <a:pPr>
                        <a:spcAft>
                          <a:spcPts val="0"/>
                        </a:spcAft>
                      </a:pPr>
                      <a:r>
                        <a:rPr lang="en-GB" sz="900" dirty="0">
                          <a:effectLst/>
                        </a:rPr>
                        <a:t> </a:t>
                      </a:r>
                      <a:endParaRPr lang="en-GB" sz="900" dirty="0" smtClean="0">
                        <a:effectLst/>
                      </a:endParaRPr>
                    </a:p>
                    <a:p>
                      <a:pPr>
                        <a:spcAft>
                          <a:spcPts val="0"/>
                        </a:spcAft>
                      </a:pPr>
                      <a:endParaRPr lang="en-GB" sz="900" dirty="0">
                        <a:effectLst/>
                      </a:endParaRPr>
                    </a:p>
                    <a:p>
                      <a:pPr marL="342900" lvl="0" indent="-342900" algn="just">
                        <a:spcAft>
                          <a:spcPts val="0"/>
                        </a:spcAft>
                        <a:buFont typeface="Symbol"/>
                        <a:buChar char=""/>
                      </a:pPr>
                      <a:r>
                        <a:rPr lang="en-GB" sz="900" dirty="0">
                          <a:effectLst/>
                        </a:rPr>
                        <a:t>The principles of the Making Every Contact Count (MECC) initiative are incorporated in all CCG commissioning activity;</a:t>
                      </a:r>
                    </a:p>
                    <a:p>
                      <a:pPr marL="342900" lvl="0" indent="-342900" algn="just">
                        <a:spcAft>
                          <a:spcPts val="0"/>
                        </a:spcAft>
                        <a:buFont typeface="Symbol"/>
                        <a:buChar char=""/>
                      </a:pPr>
                      <a:r>
                        <a:rPr lang="en-GB" sz="900" dirty="0">
                          <a:effectLst/>
                        </a:rPr>
                        <a:t>The CCG will work collaboratively with partners to prevent the spread of infection;  </a:t>
                      </a:r>
                    </a:p>
                    <a:p>
                      <a:pPr marL="342900" lvl="0" indent="-342900" algn="just">
                        <a:spcAft>
                          <a:spcPts val="0"/>
                        </a:spcAft>
                        <a:buFont typeface="Symbol"/>
                        <a:buChar char=""/>
                      </a:pPr>
                      <a:r>
                        <a:rPr lang="en-GB" sz="900" dirty="0" smtClean="0">
                          <a:effectLst/>
                        </a:rPr>
                        <a:t>Increase in healthy life years across our population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  Primary Care </a:t>
                      </a:r>
                    </a:p>
                    <a:p>
                      <a:pPr>
                        <a:lnSpc>
                          <a:spcPct val="115000"/>
                        </a:lnSpc>
                        <a:spcAft>
                          <a:spcPts val="0"/>
                        </a:spcAft>
                      </a:pPr>
                      <a:r>
                        <a:rPr lang="en-GB" sz="900" dirty="0">
                          <a:effectLst/>
                        </a:rPr>
                        <a:t> </a:t>
                      </a:r>
                    </a:p>
                    <a:p>
                      <a:pPr marL="342900" lvl="0" indent="-342900" algn="just">
                        <a:lnSpc>
                          <a:spcPct val="115000"/>
                        </a:lnSpc>
                        <a:spcAft>
                          <a:spcPts val="0"/>
                        </a:spcAft>
                        <a:buFont typeface="Symbol"/>
                        <a:buChar char=""/>
                      </a:pPr>
                      <a:r>
                        <a:rPr lang="en-GB" sz="900" dirty="0">
                          <a:effectLst/>
                        </a:rPr>
                        <a:t>Where it is feasible within the national GP contract, the CCG will ensure that commissioned primary care services include quality improvement measures;</a:t>
                      </a:r>
                    </a:p>
                    <a:p>
                      <a:pPr marL="342900" lvl="0" indent="-342900" algn="just">
                        <a:lnSpc>
                          <a:spcPct val="115000"/>
                        </a:lnSpc>
                        <a:spcAft>
                          <a:spcPts val="0"/>
                        </a:spcAft>
                        <a:buFont typeface="Symbol"/>
                        <a:buChar char=""/>
                      </a:pPr>
                      <a:r>
                        <a:rPr lang="en-GB" sz="900" dirty="0">
                          <a:effectLst/>
                        </a:rPr>
                        <a:t>The CCG will support the development of GP Champions within each Primary Care Network to further improve engagement with Primary Care services and patients. </a:t>
                      </a:r>
                    </a:p>
                    <a:p>
                      <a:pPr marL="457200">
                        <a:lnSpc>
                          <a:spcPct val="115000"/>
                        </a:lnSpc>
                        <a:spcAft>
                          <a:spcPts val="0"/>
                        </a:spcAft>
                      </a:pPr>
                      <a:r>
                        <a:rPr lang="en-GB" sz="9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Children &amp; Maternity </a:t>
                      </a:r>
                    </a:p>
                    <a:p>
                      <a:pPr>
                        <a:lnSpc>
                          <a:spcPct val="115000"/>
                        </a:lnSpc>
                        <a:spcAft>
                          <a:spcPts val="0"/>
                        </a:spcAft>
                        <a:tabLst>
                          <a:tab pos="775970" algn="ctr"/>
                        </a:tabLst>
                      </a:pPr>
                      <a:r>
                        <a:rPr lang="en-GB" sz="900" dirty="0">
                          <a:effectLst/>
                        </a:rPr>
                        <a:t> </a:t>
                      </a:r>
                    </a:p>
                    <a:p>
                      <a:pPr marL="342900" lvl="0" indent="-342900" algn="just">
                        <a:lnSpc>
                          <a:spcPct val="115000"/>
                        </a:lnSpc>
                        <a:spcAft>
                          <a:spcPts val="0"/>
                        </a:spcAft>
                        <a:buFont typeface="Symbol"/>
                        <a:buChar char=""/>
                      </a:pPr>
                      <a:r>
                        <a:rPr lang="en-GB" sz="900" dirty="0">
                          <a:effectLst/>
                        </a:rPr>
                        <a:t>The CCG will work collaboratively with partners to implement the Better Births approach to further improve outcomes in local Maternity services;</a:t>
                      </a:r>
                    </a:p>
                    <a:p>
                      <a:pPr marL="342900" lvl="0" indent="-342900" algn="just">
                        <a:lnSpc>
                          <a:spcPct val="115000"/>
                        </a:lnSpc>
                        <a:spcAft>
                          <a:spcPts val="0"/>
                        </a:spcAft>
                        <a:buFont typeface="Symbol"/>
                        <a:buChar char=""/>
                      </a:pPr>
                      <a:r>
                        <a:rPr lang="en-GB" sz="900" dirty="0">
                          <a:effectLst/>
                        </a:rPr>
                        <a:t>The CCG will work collaboratively with partners to reduce the number of women who smoke at the time of delivery.</a:t>
                      </a:r>
                      <a:endParaRPr lang="en-GB" sz="900" dirty="0">
                        <a:effectLst/>
                        <a:latin typeface="Calibri"/>
                        <a:ea typeface="Calibri"/>
                        <a:cs typeface="Times New Roman"/>
                      </a:endParaRPr>
                    </a:p>
                  </a:txBody>
                  <a:tcPr marL="57000" marR="57000" marT="0" marB="0"/>
                </a:tc>
              </a:tr>
              <a:tr h="1762558">
                <a:tc>
                  <a:txBody>
                    <a:bodyPr/>
                    <a:lstStyle/>
                    <a:p>
                      <a:pPr>
                        <a:lnSpc>
                          <a:spcPct val="115000"/>
                        </a:lnSpc>
                        <a:spcAft>
                          <a:spcPts val="0"/>
                        </a:spcAft>
                      </a:pPr>
                      <a:r>
                        <a:rPr lang="en-GB" sz="900" dirty="0">
                          <a:effectLst/>
                        </a:rPr>
                        <a:t>Out of Hospital Care </a:t>
                      </a:r>
                    </a:p>
                    <a:p>
                      <a:pPr>
                        <a:lnSpc>
                          <a:spcPct val="115000"/>
                        </a:lnSpc>
                        <a:spcAft>
                          <a:spcPts val="0"/>
                        </a:spcAft>
                      </a:pPr>
                      <a:r>
                        <a:rPr lang="en-GB" sz="900" dirty="0">
                          <a:effectLst/>
                        </a:rPr>
                        <a:t> </a:t>
                      </a:r>
                      <a:endParaRPr lang="en-GB" sz="900" dirty="0" smtClean="0">
                        <a:effectLst/>
                      </a:endParaRPr>
                    </a:p>
                    <a:p>
                      <a:pPr>
                        <a:lnSpc>
                          <a:spcPct val="115000"/>
                        </a:lnSpc>
                        <a:spcAft>
                          <a:spcPts val="0"/>
                        </a:spcAft>
                      </a:pPr>
                      <a:endParaRPr lang="en-GB" sz="900" dirty="0">
                        <a:effectLst/>
                      </a:endParaRPr>
                    </a:p>
                    <a:p>
                      <a:pPr marL="342900" lvl="0" indent="-342900" algn="just">
                        <a:lnSpc>
                          <a:spcPct val="115000"/>
                        </a:lnSpc>
                        <a:spcAft>
                          <a:spcPts val="0"/>
                        </a:spcAft>
                        <a:buFont typeface="Symbol"/>
                        <a:buChar char=""/>
                      </a:pPr>
                      <a:r>
                        <a:rPr lang="en-GB" sz="900" dirty="0">
                          <a:effectLst/>
                        </a:rPr>
                        <a:t>The CCG will work collaboratively with partners to reduce the number of pressure ulcers;</a:t>
                      </a:r>
                    </a:p>
                    <a:p>
                      <a:pPr marL="342900" lvl="0" indent="-342900" algn="just">
                        <a:lnSpc>
                          <a:spcPct val="115000"/>
                        </a:lnSpc>
                        <a:spcAft>
                          <a:spcPts val="0"/>
                        </a:spcAft>
                        <a:buFont typeface="Symbol"/>
                        <a:buChar char=""/>
                      </a:pPr>
                      <a:r>
                        <a:rPr lang="en-GB" sz="900" dirty="0">
                          <a:effectLst/>
                        </a:rPr>
                        <a:t>The CCG will work with partners to develop, agree and embed quality improvement and assurance standards in the contracts for Out of Hospital Services.</a:t>
                      </a:r>
                    </a:p>
                    <a:p>
                      <a:pPr marL="228600">
                        <a:lnSpc>
                          <a:spcPct val="115000"/>
                        </a:lnSpc>
                        <a:spcAft>
                          <a:spcPts val="0"/>
                        </a:spcAft>
                      </a:pPr>
                      <a:r>
                        <a:rPr lang="en-GB" sz="900" dirty="0">
                          <a:effectLst/>
                        </a:rPr>
                        <a:t>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Hospital </a:t>
                      </a:r>
                      <a:r>
                        <a:rPr lang="en-GB" sz="900" dirty="0" smtClean="0">
                          <a:effectLst/>
                        </a:rPr>
                        <a:t>Care     </a:t>
                      </a:r>
                      <a:endParaRPr lang="en-GB" sz="900" dirty="0">
                        <a:effectLst/>
                      </a:endParaRPr>
                    </a:p>
                    <a:p>
                      <a:pPr marL="457200">
                        <a:lnSpc>
                          <a:spcPct val="115000"/>
                        </a:lnSpc>
                        <a:spcAft>
                          <a:spcPts val="0"/>
                        </a:spcAft>
                      </a:pPr>
                      <a:endParaRPr lang="en-GB" sz="900" dirty="0" smtClean="0">
                        <a:effectLst/>
                      </a:endParaRPr>
                    </a:p>
                    <a:p>
                      <a:pPr marL="457200">
                        <a:lnSpc>
                          <a:spcPct val="115000"/>
                        </a:lnSpc>
                        <a:spcAft>
                          <a:spcPts val="0"/>
                        </a:spcAft>
                      </a:pPr>
                      <a:r>
                        <a:rPr lang="en-GB" sz="900" dirty="0">
                          <a:effectLst/>
                        </a:rPr>
                        <a:t> </a:t>
                      </a:r>
                    </a:p>
                    <a:p>
                      <a:pPr marL="342900" lvl="0" indent="-342900" algn="just">
                        <a:lnSpc>
                          <a:spcPct val="115000"/>
                        </a:lnSpc>
                        <a:spcAft>
                          <a:spcPts val="0"/>
                        </a:spcAft>
                        <a:buFont typeface="Symbol"/>
                        <a:buChar char=""/>
                      </a:pPr>
                      <a:r>
                        <a:rPr lang="en-GB" sz="900" dirty="0">
                          <a:effectLst/>
                        </a:rPr>
                        <a:t>The CCG will work with partners to reduce mortality rates; </a:t>
                      </a:r>
                    </a:p>
                    <a:p>
                      <a:pPr marL="342900" lvl="0" indent="-342900" algn="just">
                        <a:lnSpc>
                          <a:spcPct val="115000"/>
                        </a:lnSpc>
                        <a:spcAft>
                          <a:spcPts val="0"/>
                        </a:spcAft>
                        <a:buFont typeface="Symbol"/>
                        <a:buChar char=""/>
                      </a:pPr>
                      <a:r>
                        <a:rPr lang="en-GB" sz="900" dirty="0">
                          <a:effectLst/>
                        </a:rPr>
                        <a:t>Reduction in serious incidents associated with long waits for care in Acute services; </a:t>
                      </a:r>
                    </a:p>
                    <a:p>
                      <a:pPr marL="342900" lvl="0" indent="-342900" algn="just">
                        <a:lnSpc>
                          <a:spcPct val="115000"/>
                        </a:lnSpc>
                        <a:spcAft>
                          <a:spcPts val="0"/>
                        </a:spcAft>
                        <a:buFont typeface="Symbol"/>
                        <a:buChar char=""/>
                      </a:pPr>
                      <a:r>
                        <a:rPr lang="en-GB" sz="900" dirty="0">
                          <a:effectLst/>
                        </a:rPr>
                        <a:t>Reduction in pressure ulcers.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Mental Health &amp; Learning Disabilities</a:t>
                      </a:r>
                    </a:p>
                    <a:p>
                      <a:pPr>
                        <a:lnSpc>
                          <a:spcPct val="115000"/>
                        </a:lnSpc>
                        <a:spcAft>
                          <a:spcPts val="0"/>
                        </a:spcAft>
                        <a:tabLst>
                          <a:tab pos="7753350" algn="l"/>
                        </a:tabLst>
                      </a:pPr>
                      <a:r>
                        <a:rPr lang="en-GB" sz="900" dirty="0">
                          <a:effectLst/>
                        </a:rPr>
                        <a:t> </a:t>
                      </a:r>
                      <a:endParaRPr lang="en-GB" sz="900" dirty="0" smtClean="0">
                        <a:effectLst/>
                      </a:endParaRPr>
                    </a:p>
                    <a:p>
                      <a:pPr>
                        <a:lnSpc>
                          <a:spcPct val="115000"/>
                        </a:lnSpc>
                        <a:spcAft>
                          <a:spcPts val="0"/>
                        </a:spcAft>
                        <a:tabLst>
                          <a:tab pos="7753350" algn="l"/>
                        </a:tabLst>
                      </a:pPr>
                      <a:endParaRPr lang="en-GB" sz="900" dirty="0">
                        <a:effectLst/>
                      </a:endParaRPr>
                    </a:p>
                    <a:p>
                      <a:pPr marL="342900" lvl="0" indent="-342900">
                        <a:lnSpc>
                          <a:spcPct val="115000"/>
                        </a:lnSpc>
                        <a:spcAft>
                          <a:spcPts val="0"/>
                        </a:spcAft>
                        <a:buFont typeface="Symbol"/>
                        <a:buChar char=""/>
                      </a:pPr>
                      <a:r>
                        <a:rPr lang="en-GB" sz="900" dirty="0">
                          <a:effectLst/>
                        </a:rPr>
                        <a:t>The CCG in collaboration with partners will undertake a review of local Mental Health Crisis services;</a:t>
                      </a:r>
                    </a:p>
                    <a:p>
                      <a:pPr marL="342900" lvl="0" indent="-342900">
                        <a:lnSpc>
                          <a:spcPct val="115000"/>
                        </a:lnSpc>
                        <a:spcAft>
                          <a:spcPts val="0"/>
                        </a:spcAft>
                        <a:buFont typeface="Symbol"/>
                        <a:buChar char=""/>
                      </a:pPr>
                      <a:r>
                        <a:rPr lang="en-GB" sz="900" dirty="0">
                          <a:effectLst/>
                        </a:rPr>
                        <a:t>The CCG will undertake a review of the local Children’s ADHD ASD pathway.</a:t>
                      </a:r>
                    </a:p>
                    <a:p>
                      <a:pPr marL="228600">
                        <a:lnSpc>
                          <a:spcPct val="115000"/>
                        </a:lnSpc>
                        <a:spcAft>
                          <a:spcPts val="0"/>
                        </a:spcAft>
                      </a:pPr>
                      <a:r>
                        <a:rPr lang="en-GB" sz="800" dirty="0">
                          <a:effectLst/>
                        </a:rPr>
                        <a:t> </a:t>
                      </a:r>
                      <a:endParaRPr lang="en-GB" sz="900" dirty="0">
                        <a:effectLst/>
                        <a:latin typeface="Calibri"/>
                        <a:ea typeface="Calibri"/>
                        <a:cs typeface="Times New Roman"/>
                      </a:endParaRPr>
                    </a:p>
                  </a:txBody>
                  <a:tcPr marL="57000" marR="57000" marT="0" marB="0"/>
                </a:tc>
              </a:tr>
            </a:tbl>
          </a:graphicData>
        </a:graphic>
      </p:graphicFrame>
      <p:pic>
        <p:nvPicPr>
          <p:cNvPr id="3" name="Picture 2">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72355C41-E21E-43BC-B990-9DE3662EDE6E}"/>
              </a:ext>
            </a:extLst>
          </p:cNvPr>
          <p:cNvPicPr/>
          <p:nvPr/>
        </p:nvPicPr>
        <p:blipFill rotWithShape="1">
          <a:blip r:embed="rId2" cstate="print">
            <a:extLst>
              <a:ext uri="{28A0092B-C50C-407E-A947-70E740481C1C}">
                <a14:useLocalDpi xmlns:a14="http://schemas.microsoft.com/office/drawing/2010/main" val="0"/>
              </a:ext>
            </a:extLst>
          </a:blip>
          <a:srcRect l="57432" t="89173" r="36937" b="816"/>
          <a:stretch/>
        </p:blipFill>
        <p:spPr bwMode="auto">
          <a:xfrm>
            <a:off x="1115616" y="2100263"/>
            <a:ext cx="390525" cy="390525"/>
          </a:xfrm>
          <a:prstGeom prst="flowChartConnector">
            <a:avLst/>
          </a:prstGeom>
          <a:noFill/>
          <a:ln>
            <a:noFill/>
          </a:ln>
          <a:extLst/>
        </p:spPr>
      </p:pic>
      <p:pic>
        <p:nvPicPr>
          <p:cNvPr id="4" name="Picture 3">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3CFC569E-DBC5-4963-9199-A7869E67A882}"/>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59" t="85454" r="27312" b="1514"/>
          <a:stretch/>
        </p:blipFill>
        <p:spPr bwMode="auto">
          <a:xfrm>
            <a:off x="4226737" y="2135260"/>
            <a:ext cx="466725" cy="320529"/>
          </a:xfrm>
          <a:prstGeom prst="flowChartConnector">
            <a:avLst/>
          </a:prstGeom>
          <a:solidFill>
            <a:sysClr val="window" lastClr="FFFFFF"/>
          </a:solidFill>
          <a:ln>
            <a:noFill/>
          </a:ln>
          <a:extLst/>
        </p:spPr>
      </p:pic>
      <p:pic>
        <p:nvPicPr>
          <p:cNvPr id="5" name="Picture 4" descr="A close up of a logo&#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9B95DD13-7C30-4736-A325-2DD330D23B18}"/>
              </a:ext>
            </a:extLst>
          </p:cNvPr>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77614" y="2075789"/>
            <a:ext cx="468313" cy="380000"/>
          </a:xfrm>
          <a:prstGeom prst="flowChartConnector">
            <a:avLst/>
          </a:prstGeom>
          <a:solidFill>
            <a:sysClr val="window" lastClr="FFFFFF"/>
          </a:solidFill>
        </p:spPr>
      </p:pic>
      <p:pic>
        <p:nvPicPr>
          <p:cNvPr id="6" name="Picture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E182B48E-0E75-40FA-A5BF-63F9D31175DF}"/>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04" t="77290" r="-533" b="9678"/>
          <a:stretch/>
        </p:blipFill>
        <p:spPr bwMode="auto">
          <a:xfrm>
            <a:off x="1695673" y="3830226"/>
            <a:ext cx="500063" cy="468312"/>
          </a:xfrm>
          <a:prstGeom prst="flowChartConnector">
            <a:avLst/>
          </a:prstGeom>
          <a:solidFill>
            <a:sysClr val="window" lastClr="FFFFFF"/>
          </a:solidFill>
          <a:ln>
            <a:noFill/>
          </a:ln>
          <a:extLst/>
        </p:spPr>
      </p:pic>
      <p:pic>
        <p:nvPicPr>
          <p:cNvPr id="8" name="Picture 7" descr="A picture containing electronics&#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0C37A8F5-AC1C-4E39-B2B2-CF35DE843A93}"/>
              </a:ext>
            </a:extLst>
          </p:cNvPr>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56376" y="3861048"/>
            <a:ext cx="468313" cy="468312"/>
          </a:xfrm>
          <a:prstGeom prst="flowChartConnector">
            <a:avLst/>
          </a:prstGeom>
          <a:solidFill>
            <a:sysClr val="window" lastClr="FFFFFF"/>
          </a:solidFill>
        </p:spPr>
      </p:pic>
      <p:sp>
        <p:nvSpPr>
          <p:cNvPr id="9" name="Text Box 2"/>
          <p:cNvSpPr txBox="1">
            <a:spLocks noChangeArrowheads="1"/>
          </p:cNvSpPr>
          <p:nvPr/>
        </p:nvSpPr>
        <p:spPr bwMode="auto">
          <a:xfrm>
            <a:off x="457199" y="652246"/>
            <a:ext cx="8219255" cy="352425"/>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Objective 1: Safe and Effective Care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915814" y="996934"/>
            <a:ext cx="5760641" cy="1095593"/>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Results and Outcomes: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Arrangements for monitoring the safety, effectiveness and experience of care are embedded in service specifications, and are mapped to the six CCG Delivery Programmes and to provider contracts.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Achievement of constitutional targets, reduction in pressure ulcers, all serious incidents associated with long waits for care and mortality rates.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Increase in healthy life years.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457200" y="1004671"/>
            <a:ext cx="2305050" cy="108012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Strategic Objective:</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commission care that is safe, effective and delivers positive experience for the population of North Lincolnshire.</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5-Point Star 24"/>
          <p:cNvSpPr>
            <a:spLocks/>
          </p:cNvSpPr>
          <p:nvPr/>
        </p:nvSpPr>
        <p:spPr bwMode="auto">
          <a:xfrm>
            <a:off x="2195736" y="1004670"/>
            <a:ext cx="276225" cy="276225"/>
          </a:xfrm>
          <a:custGeom>
            <a:avLst/>
            <a:gdLst>
              <a:gd name="T0" fmla="*/ 0 w 276225"/>
              <a:gd name="T1" fmla="*/ 105508 h 276225"/>
              <a:gd name="T2" fmla="*/ 82816 w 276225"/>
              <a:gd name="T3" fmla="*/ 72667 h 276225"/>
              <a:gd name="T4" fmla="*/ 138113 w 276225"/>
              <a:gd name="T5" fmla="*/ 0 h 276225"/>
              <a:gd name="T6" fmla="*/ 193409 w 276225"/>
              <a:gd name="T7" fmla="*/ 72667 h 276225"/>
              <a:gd name="T8" fmla="*/ 276225 w 276225"/>
              <a:gd name="T9" fmla="*/ 105508 h 276225"/>
              <a:gd name="T10" fmla="*/ 227584 w 276225"/>
              <a:gd name="T11" fmla="*/ 183260 h 276225"/>
              <a:gd name="T12" fmla="*/ 223471 w 276225"/>
              <a:gd name="T13" fmla="*/ 276224 h 276225"/>
              <a:gd name="T14" fmla="*/ 138113 w 276225"/>
              <a:gd name="T15" fmla="*/ 251611 h 276225"/>
              <a:gd name="T16" fmla="*/ 52754 w 276225"/>
              <a:gd name="T17" fmla="*/ 276224 h 276225"/>
              <a:gd name="T18" fmla="*/ 48641 w 276225"/>
              <a:gd name="T19" fmla="*/ 183260 h 276225"/>
              <a:gd name="T20" fmla="*/ 0 w 276225"/>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225"/>
              <a:gd name="T34" fmla="*/ 0 h 276225"/>
              <a:gd name="T35" fmla="*/ 276225 w 276225"/>
              <a:gd name="T36" fmla="*/ 276225 h 276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225" h="276225">
                <a:moveTo>
                  <a:pt x="0" y="105508"/>
                </a:moveTo>
                <a:lnTo>
                  <a:pt x="82816" y="72667"/>
                </a:lnTo>
                <a:lnTo>
                  <a:pt x="138113" y="0"/>
                </a:lnTo>
                <a:lnTo>
                  <a:pt x="193409" y="72667"/>
                </a:lnTo>
                <a:lnTo>
                  <a:pt x="276225" y="105508"/>
                </a:lnTo>
                <a:lnTo>
                  <a:pt x="227584" y="183260"/>
                </a:lnTo>
                <a:lnTo>
                  <a:pt x="223471" y="276224"/>
                </a:lnTo>
                <a:lnTo>
                  <a:pt x="138113" y="251611"/>
                </a:lnTo>
                <a:lnTo>
                  <a:pt x="52754" y="276224"/>
                </a:lnTo>
                <a:lnTo>
                  <a:pt x="48641" y="183260"/>
                </a:lnTo>
                <a:lnTo>
                  <a:pt x="0" y="105508"/>
                </a:lnTo>
                <a:close/>
              </a:path>
            </a:pathLst>
          </a:custGeom>
          <a:noFill/>
          <a:ln w="2540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57200" y="2100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6"/>
          <p:cNvSpPr>
            <a:spLocks noChangeArrowheads="1"/>
          </p:cNvSpPr>
          <p:nvPr/>
        </p:nvSpPr>
        <p:spPr bwMode="auto">
          <a:xfrm>
            <a:off x="457200" y="2557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7"/>
          <p:cNvSpPr>
            <a:spLocks noChangeArrowheads="1"/>
          </p:cNvSpPr>
          <p:nvPr/>
        </p:nvSpPr>
        <p:spPr bwMode="auto">
          <a:xfrm>
            <a:off x="457200" y="3014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753350" algn="l"/>
              </a:tabLst>
              <a:defRPr>
                <a:solidFill>
                  <a:schemeClr val="tx1"/>
                </a:solidFill>
                <a:latin typeface="Arial" pitchFamily="34" charset="0"/>
                <a:cs typeface="Arial" pitchFamily="34" charset="0"/>
              </a:defRPr>
            </a:lvl1pPr>
            <a:lvl2pPr fontAlgn="base">
              <a:spcBef>
                <a:spcPct val="0"/>
              </a:spcBef>
              <a:spcAft>
                <a:spcPct val="0"/>
              </a:spcAft>
              <a:tabLst>
                <a:tab pos="7753350" algn="l"/>
              </a:tabLst>
              <a:defRPr>
                <a:solidFill>
                  <a:schemeClr val="tx1"/>
                </a:solidFill>
                <a:latin typeface="Arial" pitchFamily="34" charset="0"/>
                <a:cs typeface="Arial" pitchFamily="34" charset="0"/>
              </a:defRPr>
            </a:lvl2pPr>
            <a:lvl3pPr fontAlgn="base">
              <a:spcBef>
                <a:spcPct val="0"/>
              </a:spcBef>
              <a:spcAft>
                <a:spcPct val="0"/>
              </a:spcAft>
              <a:tabLst>
                <a:tab pos="7753350" algn="l"/>
              </a:tabLst>
              <a:defRPr>
                <a:solidFill>
                  <a:schemeClr val="tx1"/>
                </a:solidFill>
                <a:latin typeface="Arial" pitchFamily="34" charset="0"/>
                <a:cs typeface="Arial" pitchFamily="34" charset="0"/>
              </a:defRPr>
            </a:lvl3pPr>
            <a:lvl4pPr fontAlgn="base">
              <a:spcBef>
                <a:spcPct val="0"/>
              </a:spcBef>
              <a:spcAft>
                <a:spcPct val="0"/>
              </a:spcAft>
              <a:tabLst>
                <a:tab pos="7753350" algn="l"/>
              </a:tabLst>
              <a:defRPr>
                <a:solidFill>
                  <a:schemeClr val="tx1"/>
                </a:solidFill>
                <a:latin typeface="Arial" pitchFamily="34" charset="0"/>
                <a:cs typeface="Arial" pitchFamily="34" charset="0"/>
              </a:defRPr>
            </a:lvl4pPr>
            <a:lvl5pPr fontAlgn="base">
              <a:spcBef>
                <a:spcPct val="0"/>
              </a:spcBef>
              <a:spcAft>
                <a:spcPct val="0"/>
              </a:spcAft>
              <a:tabLst>
                <a:tab pos="7753350" algn="l"/>
              </a:tabLst>
              <a:defRPr>
                <a:solidFill>
                  <a:schemeClr val="tx1"/>
                </a:solidFill>
                <a:latin typeface="Arial" pitchFamily="34" charset="0"/>
                <a:cs typeface="Arial" pitchFamily="34" charset="0"/>
              </a:defRPr>
            </a:lvl5pPr>
            <a:lvl6pPr fontAlgn="base">
              <a:spcBef>
                <a:spcPct val="0"/>
              </a:spcBef>
              <a:spcAft>
                <a:spcPct val="0"/>
              </a:spcAft>
              <a:tabLst>
                <a:tab pos="7753350" algn="l"/>
              </a:tabLst>
              <a:defRPr>
                <a:solidFill>
                  <a:schemeClr val="tx1"/>
                </a:solidFill>
                <a:latin typeface="Arial" pitchFamily="34" charset="0"/>
                <a:cs typeface="Arial" pitchFamily="34" charset="0"/>
              </a:defRPr>
            </a:lvl6pPr>
            <a:lvl7pPr fontAlgn="base">
              <a:spcBef>
                <a:spcPct val="0"/>
              </a:spcBef>
              <a:spcAft>
                <a:spcPct val="0"/>
              </a:spcAft>
              <a:tabLst>
                <a:tab pos="7753350" algn="l"/>
              </a:tabLst>
              <a:defRPr>
                <a:solidFill>
                  <a:schemeClr val="tx1"/>
                </a:solidFill>
                <a:latin typeface="Arial" pitchFamily="34" charset="0"/>
                <a:cs typeface="Arial" pitchFamily="34" charset="0"/>
              </a:defRPr>
            </a:lvl7pPr>
            <a:lvl8pPr fontAlgn="base">
              <a:spcBef>
                <a:spcPct val="0"/>
              </a:spcBef>
              <a:spcAft>
                <a:spcPct val="0"/>
              </a:spcAft>
              <a:tabLst>
                <a:tab pos="7753350" algn="l"/>
              </a:tabLst>
              <a:defRPr>
                <a:solidFill>
                  <a:schemeClr val="tx1"/>
                </a:solidFill>
                <a:latin typeface="Arial" pitchFamily="34" charset="0"/>
                <a:cs typeface="Arial" pitchFamily="34" charset="0"/>
              </a:defRPr>
            </a:lvl8pPr>
            <a:lvl9pPr fontAlgn="base">
              <a:spcBef>
                <a:spcPct val="0"/>
              </a:spcBef>
              <a:spcAft>
                <a:spcPct val="0"/>
              </a:spcAft>
              <a:tabLst>
                <a:tab pos="7753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7533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107504" y="143054"/>
            <a:ext cx="7200456" cy="523220"/>
          </a:xfrm>
          <a:prstGeom prst="rect">
            <a:avLst/>
          </a:prstGeom>
          <a:noFill/>
        </p:spPr>
        <p:txBody>
          <a:bodyPr wrap="square" rtlCol="0">
            <a:spAutoFit/>
          </a:bodyPr>
          <a:lstStyle/>
          <a:p>
            <a:r>
              <a:rPr lang="en-GB" sz="2800" b="1" dirty="0" smtClean="0"/>
              <a:t>6. Quality Objective Results and Outcomes</a:t>
            </a:r>
            <a:endParaRPr lang="en-GB" sz="2800" b="1" dirty="0"/>
          </a:p>
        </p:txBody>
      </p:sp>
      <p:pic>
        <p:nvPicPr>
          <p:cNvPr id="19" name="Picture 1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5C666D48-5827-4B31-AF90-7FEF9B87A0A0}"/>
              </a:ext>
            </a:extLst>
          </p:cNvPr>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82" t="84103" r="10889" b="2865"/>
          <a:stretch/>
        </p:blipFill>
        <p:spPr bwMode="auto">
          <a:xfrm>
            <a:off x="3993883" y="3874287"/>
            <a:ext cx="500063" cy="468312"/>
          </a:xfrm>
          <a:prstGeom prst="flowChartConnector">
            <a:avLst/>
          </a:prstGeom>
          <a:solidFill>
            <a:sysClr val="window" lastClr="FFFFFF"/>
          </a:solidFill>
          <a:ln>
            <a:noFill/>
          </a:ln>
          <a:extLst/>
        </p:spPr>
      </p:pic>
    </p:spTree>
    <p:extLst>
      <p:ext uri="{BB962C8B-B14F-4D97-AF65-F5344CB8AC3E}">
        <p14:creationId xmlns:p14="http://schemas.microsoft.com/office/powerpoint/2010/main" val="97575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69076" y="6352558"/>
            <a:ext cx="504056" cy="369332"/>
          </a:xfrm>
          <a:prstGeom prst="rect">
            <a:avLst/>
          </a:prstGeom>
          <a:noFill/>
        </p:spPr>
        <p:txBody>
          <a:bodyPr wrap="square" rtlCol="0">
            <a:spAutoFit/>
          </a:bodyPr>
          <a:lstStyle/>
          <a:p>
            <a:r>
              <a:rPr lang="en-GB" b="1" dirty="0" smtClean="0"/>
              <a:t>11</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1156511301"/>
              </p:ext>
            </p:extLst>
          </p:nvPr>
        </p:nvGraphicFramePr>
        <p:xfrm>
          <a:off x="457200" y="1956631"/>
          <a:ext cx="8229600" cy="3685349"/>
        </p:xfrm>
        <a:graphic>
          <a:graphicData uri="http://schemas.openxmlformats.org/drawingml/2006/table">
            <a:tbl>
              <a:tblPr firstRow="1" firstCol="1" bandRow="1">
                <a:tableStyleId>{5C22544A-7EE6-4342-B048-85BDC9FD1C3A}</a:tableStyleId>
              </a:tblPr>
              <a:tblGrid>
                <a:gridCol w="2693765"/>
                <a:gridCol w="2768181"/>
                <a:gridCol w="2767654"/>
              </a:tblGrid>
              <a:tr h="1922791">
                <a:tc>
                  <a:txBody>
                    <a:bodyPr/>
                    <a:lstStyle/>
                    <a:p>
                      <a:pPr>
                        <a:lnSpc>
                          <a:spcPct val="115000"/>
                        </a:lnSpc>
                        <a:spcAft>
                          <a:spcPts val="0"/>
                        </a:spcAft>
                      </a:pPr>
                      <a:r>
                        <a:rPr lang="en-GB" sz="900" dirty="0">
                          <a:effectLst/>
                        </a:rPr>
                        <a:t>Prevention </a:t>
                      </a:r>
                    </a:p>
                    <a:p>
                      <a:pPr>
                        <a:spcAft>
                          <a:spcPts val="0"/>
                        </a:spcAft>
                      </a:pPr>
                      <a:r>
                        <a:rPr lang="en-GB" sz="900" dirty="0">
                          <a:effectLst/>
                        </a:rPr>
                        <a:t> </a:t>
                      </a:r>
                    </a:p>
                    <a:p>
                      <a:pPr marL="342900" lvl="0" indent="-342900" algn="just">
                        <a:spcAft>
                          <a:spcPts val="0"/>
                        </a:spcAft>
                        <a:buFont typeface="Symbol"/>
                        <a:buChar char=""/>
                      </a:pPr>
                      <a:r>
                        <a:rPr lang="en-GB" sz="900" dirty="0">
                          <a:effectLst/>
                        </a:rPr>
                        <a:t>Engagement and public awareness of the local health prevention agenda is improved through incorporation of the Making Every Contact Count (MECC) initiative in service specifications;</a:t>
                      </a:r>
                    </a:p>
                    <a:p>
                      <a:pPr marL="342900" lvl="0" indent="-342900" algn="just">
                        <a:spcAft>
                          <a:spcPts val="0"/>
                        </a:spcAft>
                        <a:buFont typeface="Symbol"/>
                        <a:buChar char=""/>
                      </a:pPr>
                      <a:r>
                        <a:rPr lang="en-GB" sz="900" dirty="0">
                          <a:effectLst/>
                        </a:rPr>
                        <a:t>Improved response to the health prevention agenda. </a:t>
                      </a:r>
                      <a:r>
                        <a:rPr lang="en-GB" sz="900" dirty="0" smtClean="0">
                          <a:effectLst/>
                        </a:rPr>
                        <a:t>e.g. </a:t>
                      </a:r>
                      <a:r>
                        <a:rPr lang="en-GB" sz="900" dirty="0">
                          <a:effectLst/>
                        </a:rPr>
                        <a:t>Reduction in smoking; reduction in use of alcohol.</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pPr>
                      <a:r>
                        <a:rPr lang="en-GB" sz="900" dirty="0">
                          <a:effectLst/>
                        </a:rPr>
                        <a:t>  Primary Care </a:t>
                      </a:r>
                    </a:p>
                    <a:p>
                      <a:pPr>
                        <a:lnSpc>
                          <a:spcPct val="115000"/>
                        </a:lnSpc>
                        <a:spcAft>
                          <a:spcPts val="0"/>
                        </a:spcAft>
                      </a:pPr>
                      <a:r>
                        <a:rPr lang="en-GB" sz="900" dirty="0">
                          <a:effectLst/>
                        </a:rPr>
                        <a:t> </a:t>
                      </a:r>
                    </a:p>
                    <a:p>
                      <a:pPr marL="342900" lvl="0" indent="-342900" algn="just">
                        <a:lnSpc>
                          <a:spcPct val="115000"/>
                        </a:lnSpc>
                        <a:spcAft>
                          <a:spcPts val="0"/>
                        </a:spcAft>
                        <a:buFont typeface="Symbol"/>
                        <a:buChar char=""/>
                      </a:pPr>
                      <a:r>
                        <a:rPr lang="en-GB" sz="900" dirty="0">
                          <a:effectLst/>
                        </a:rPr>
                        <a:t>The CCG approach to quality assurance and improvement is reflected in the development of the local Primary Care Networks (PCN), resulting in a consistent approach to improving and assuring quality of services;</a:t>
                      </a:r>
                    </a:p>
                    <a:p>
                      <a:pPr marL="342900" lvl="0" indent="-342900" algn="just">
                        <a:lnSpc>
                          <a:spcPct val="115000"/>
                        </a:lnSpc>
                        <a:spcAft>
                          <a:spcPts val="0"/>
                        </a:spcAft>
                        <a:buFont typeface="Symbol"/>
                        <a:buChar char=""/>
                      </a:pPr>
                      <a:r>
                        <a:rPr lang="en-GB" sz="900" dirty="0">
                          <a:effectLst/>
                        </a:rPr>
                        <a:t>The NHS England Primary </a:t>
                      </a:r>
                      <a:r>
                        <a:rPr lang="en-GB" sz="900" dirty="0" smtClean="0">
                          <a:effectLst/>
                        </a:rPr>
                        <a:t>Care </a:t>
                      </a:r>
                      <a:r>
                        <a:rPr lang="en-GB" sz="900" dirty="0">
                          <a:effectLst/>
                        </a:rPr>
                        <a:t>Quality Dashboard is implemented and embedded in practice. </a:t>
                      </a:r>
                      <a:endParaRPr lang="en-GB" sz="900" dirty="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Children &amp; Maternity </a:t>
                      </a:r>
                    </a:p>
                    <a:p>
                      <a:pPr>
                        <a:lnSpc>
                          <a:spcPct val="115000"/>
                        </a:lnSpc>
                        <a:spcAft>
                          <a:spcPts val="0"/>
                        </a:spcAft>
                        <a:tabLst>
                          <a:tab pos="775970" algn="ctr"/>
                        </a:tabLst>
                      </a:pPr>
                      <a:r>
                        <a:rPr lang="en-GB" sz="900" dirty="0">
                          <a:effectLst/>
                        </a:rPr>
                        <a:t> </a:t>
                      </a:r>
                      <a:endParaRPr lang="en-GB" sz="900" dirty="0" smtClean="0">
                        <a:effectLst/>
                      </a:endParaRPr>
                    </a:p>
                    <a:p>
                      <a:pPr>
                        <a:lnSpc>
                          <a:spcPct val="115000"/>
                        </a:lnSpc>
                        <a:spcAft>
                          <a:spcPts val="0"/>
                        </a:spcAft>
                        <a:tabLst>
                          <a:tab pos="775970" algn="ctr"/>
                        </a:tabLst>
                      </a:pPr>
                      <a:endParaRPr lang="en-GB" sz="900" dirty="0">
                        <a:effectLst/>
                      </a:endParaRPr>
                    </a:p>
                    <a:p>
                      <a:pPr marL="342900" lvl="0" indent="-342900" algn="just">
                        <a:lnSpc>
                          <a:spcPct val="115000"/>
                        </a:lnSpc>
                        <a:spcAft>
                          <a:spcPts val="0"/>
                        </a:spcAft>
                        <a:buFont typeface="Symbol"/>
                        <a:buChar char=""/>
                      </a:pPr>
                      <a:r>
                        <a:rPr lang="en-GB" sz="900" dirty="0">
                          <a:effectLst/>
                        </a:rPr>
                        <a:t>Working collaboratively with partners, the CCG utilises the specification and service model for Children’s services and Maternity services to embed the CCG approach to quality assurance and improvement;</a:t>
                      </a:r>
                    </a:p>
                    <a:p>
                      <a:pPr marL="342900" lvl="0" indent="-342900" algn="just">
                        <a:lnSpc>
                          <a:spcPct val="115000"/>
                        </a:lnSpc>
                        <a:spcAft>
                          <a:spcPts val="0"/>
                        </a:spcAft>
                        <a:buFont typeface="Symbol"/>
                        <a:buChar char=""/>
                      </a:pPr>
                      <a:r>
                        <a:rPr lang="en-GB" sz="900" dirty="0">
                          <a:effectLst/>
                        </a:rPr>
                        <a:t>The CCG approach to quality improvement and assurance is incorporated in contracts for providers of Children’s Continuing Healthcare services.</a:t>
                      </a:r>
                      <a:endParaRPr lang="en-GB" sz="900" dirty="0">
                        <a:effectLst/>
                        <a:latin typeface="Calibri"/>
                        <a:ea typeface="Calibri"/>
                        <a:cs typeface="Times New Roman"/>
                      </a:endParaRPr>
                    </a:p>
                  </a:txBody>
                  <a:tcPr marL="57000" marR="57000" marT="0" marB="0"/>
                </a:tc>
              </a:tr>
              <a:tr h="1762558">
                <a:tc>
                  <a:txBody>
                    <a:bodyPr/>
                    <a:lstStyle/>
                    <a:p>
                      <a:pPr>
                        <a:lnSpc>
                          <a:spcPct val="115000"/>
                        </a:lnSpc>
                        <a:spcAft>
                          <a:spcPts val="0"/>
                        </a:spcAft>
                      </a:pPr>
                      <a:r>
                        <a:rPr lang="en-GB" sz="900">
                          <a:effectLst/>
                        </a:rPr>
                        <a:t>Out of Hospital Care </a:t>
                      </a:r>
                    </a:p>
                    <a:p>
                      <a:pPr>
                        <a:lnSpc>
                          <a:spcPct val="115000"/>
                        </a:lnSpc>
                        <a:spcAft>
                          <a:spcPts val="0"/>
                        </a:spcAft>
                      </a:pPr>
                      <a:r>
                        <a:rPr lang="en-GB" sz="900">
                          <a:effectLst/>
                        </a:rPr>
                        <a:t> </a:t>
                      </a:r>
                    </a:p>
                    <a:p>
                      <a:pPr marL="342900" lvl="0" indent="-342900" algn="just">
                        <a:lnSpc>
                          <a:spcPct val="115000"/>
                        </a:lnSpc>
                        <a:spcAft>
                          <a:spcPts val="0"/>
                        </a:spcAft>
                        <a:buFont typeface="Symbol"/>
                        <a:buChar char=""/>
                      </a:pPr>
                      <a:r>
                        <a:rPr lang="en-GB" sz="900">
                          <a:effectLst/>
                        </a:rPr>
                        <a:t>Service specifications reflect the CCG approach to assuring and improving quality in out of hospital services;</a:t>
                      </a:r>
                    </a:p>
                    <a:p>
                      <a:pPr marL="342900" lvl="0" indent="-342900" algn="just">
                        <a:lnSpc>
                          <a:spcPct val="115000"/>
                        </a:lnSpc>
                        <a:spcAft>
                          <a:spcPts val="0"/>
                        </a:spcAft>
                        <a:buFont typeface="Symbol"/>
                        <a:buChar char=""/>
                      </a:pPr>
                      <a:r>
                        <a:rPr lang="en-GB" sz="900">
                          <a:effectLst/>
                        </a:rPr>
                        <a:t>Arrangements for delivering the Single Point of Access service are reviewed in collaboration with partners to ensure that the service meets the needs of our local population.  </a:t>
                      </a:r>
                      <a:endParaRPr lang="en-GB" sz="900">
                        <a:effectLst/>
                        <a:latin typeface="Calibri"/>
                        <a:ea typeface="Calibri"/>
                        <a:cs typeface="Times New Roman"/>
                      </a:endParaRPr>
                    </a:p>
                  </a:txBody>
                  <a:tcPr marL="57000" marR="57000" marT="0" marB="0"/>
                </a:tc>
                <a:tc>
                  <a:txBody>
                    <a:bodyPr/>
                    <a:lstStyle/>
                    <a:p>
                      <a:pPr>
                        <a:lnSpc>
                          <a:spcPct val="115000"/>
                        </a:lnSpc>
                        <a:spcAft>
                          <a:spcPts val="0"/>
                        </a:spcAft>
                      </a:pPr>
                      <a:r>
                        <a:rPr lang="en-GB" sz="900">
                          <a:effectLst/>
                        </a:rPr>
                        <a:t>Hospital Care</a:t>
                      </a:r>
                    </a:p>
                    <a:p>
                      <a:pPr marL="457200">
                        <a:lnSpc>
                          <a:spcPct val="115000"/>
                        </a:lnSpc>
                        <a:spcAft>
                          <a:spcPts val="0"/>
                        </a:spcAft>
                      </a:pPr>
                      <a:r>
                        <a:rPr lang="en-GB" sz="900">
                          <a:effectLst/>
                        </a:rPr>
                        <a:t> </a:t>
                      </a:r>
                    </a:p>
                    <a:p>
                      <a:pPr marL="342900" lvl="0" indent="-342900" algn="just">
                        <a:lnSpc>
                          <a:spcPct val="115000"/>
                        </a:lnSpc>
                        <a:spcAft>
                          <a:spcPts val="0"/>
                        </a:spcAft>
                        <a:buFont typeface="Symbol"/>
                        <a:buChar char=""/>
                      </a:pPr>
                      <a:r>
                        <a:rPr lang="en-GB" sz="900">
                          <a:effectLst/>
                        </a:rPr>
                        <a:t>Service specifications in place that reflect the CCG approach to assuring and improving quality in new models of care;</a:t>
                      </a:r>
                    </a:p>
                    <a:p>
                      <a:pPr marL="342900" lvl="0" indent="-342900" algn="just">
                        <a:lnSpc>
                          <a:spcPct val="115000"/>
                        </a:lnSpc>
                        <a:spcAft>
                          <a:spcPts val="0"/>
                        </a:spcAft>
                        <a:buFont typeface="Symbol"/>
                        <a:buChar char=""/>
                      </a:pPr>
                      <a:r>
                        <a:rPr lang="en-GB" sz="900">
                          <a:effectLst/>
                        </a:rPr>
                        <a:t>Quality indicators are agreed between the CCG and providers as part of the process for redesigning local hospital based services, and are incorporated in provider contracts through the NHS Standard Contract. </a:t>
                      </a:r>
                      <a:endParaRPr lang="en-GB" sz="900">
                        <a:effectLst/>
                        <a:latin typeface="Calibri"/>
                        <a:ea typeface="Calibri"/>
                        <a:cs typeface="Times New Roman"/>
                      </a:endParaRPr>
                    </a:p>
                  </a:txBody>
                  <a:tcPr marL="57000" marR="57000" marT="0" marB="0"/>
                </a:tc>
                <a:tc>
                  <a:txBody>
                    <a:bodyPr/>
                    <a:lstStyle/>
                    <a:p>
                      <a:pPr>
                        <a:lnSpc>
                          <a:spcPct val="115000"/>
                        </a:lnSpc>
                        <a:spcAft>
                          <a:spcPts val="0"/>
                        </a:spcAft>
                        <a:tabLst>
                          <a:tab pos="7753350" algn="l"/>
                        </a:tabLst>
                      </a:pPr>
                      <a:r>
                        <a:rPr lang="en-GB" sz="900" dirty="0">
                          <a:effectLst/>
                        </a:rPr>
                        <a:t>Mental Health &amp; Learning Disabilities</a:t>
                      </a:r>
                    </a:p>
                    <a:p>
                      <a:pPr>
                        <a:lnSpc>
                          <a:spcPct val="115000"/>
                        </a:lnSpc>
                        <a:spcAft>
                          <a:spcPts val="0"/>
                        </a:spcAft>
                        <a:tabLst>
                          <a:tab pos="7753350" algn="l"/>
                        </a:tabLst>
                      </a:pPr>
                      <a:r>
                        <a:rPr lang="en-GB" sz="900" dirty="0">
                          <a:effectLst/>
                        </a:rPr>
                        <a:t> </a:t>
                      </a:r>
                      <a:endParaRPr lang="en-GB" sz="900" dirty="0" smtClean="0">
                        <a:effectLst/>
                      </a:endParaRPr>
                    </a:p>
                    <a:p>
                      <a:pPr>
                        <a:lnSpc>
                          <a:spcPct val="115000"/>
                        </a:lnSpc>
                        <a:spcAft>
                          <a:spcPts val="0"/>
                        </a:spcAft>
                        <a:tabLst>
                          <a:tab pos="7753350" algn="l"/>
                        </a:tabLst>
                      </a:pPr>
                      <a:endParaRPr lang="en-GB" sz="900" dirty="0">
                        <a:effectLst/>
                      </a:endParaRPr>
                    </a:p>
                    <a:p>
                      <a:pPr marL="342900" lvl="0" indent="-342900" algn="just">
                        <a:lnSpc>
                          <a:spcPct val="115000"/>
                        </a:lnSpc>
                        <a:spcAft>
                          <a:spcPts val="0"/>
                        </a:spcAft>
                        <a:buFont typeface="Symbol"/>
                        <a:buChar char=""/>
                      </a:pPr>
                      <a:r>
                        <a:rPr lang="en-GB" sz="900" dirty="0">
                          <a:effectLst/>
                        </a:rPr>
                        <a:t>In collaboration with partners the </a:t>
                      </a:r>
                      <a:r>
                        <a:rPr lang="en-GB" sz="900" dirty="0" smtClean="0">
                          <a:effectLst/>
                        </a:rPr>
                        <a:t>CCG </a:t>
                      </a:r>
                      <a:r>
                        <a:rPr lang="en-GB" sz="900" dirty="0">
                          <a:effectLst/>
                        </a:rPr>
                        <a:t>to ensure that children with special educational needs and disability (SEND) receive appropriate support. </a:t>
                      </a:r>
                      <a:endParaRPr lang="en-GB" sz="900" dirty="0">
                        <a:effectLst/>
                        <a:latin typeface="Calibri"/>
                        <a:ea typeface="Calibri"/>
                        <a:cs typeface="Times New Roman"/>
                      </a:endParaRPr>
                    </a:p>
                  </a:txBody>
                  <a:tcPr marL="57000" marR="57000" marT="0" marB="0"/>
                </a:tc>
              </a:tr>
            </a:tbl>
          </a:graphicData>
        </a:graphic>
      </p:graphicFrame>
      <p:pic>
        <p:nvPicPr>
          <p:cNvPr id="5" name="Picture 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72355C41-E21E-43BC-B990-9DE3662EDE6E}"/>
              </a:ext>
            </a:extLst>
          </p:cNvPr>
          <p:cNvPicPr/>
          <p:nvPr/>
        </p:nvPicPr>
        <p:blipFill rotWithShape="1">
          <a:blip r:embed="rId3" cstate="print">
            <a:extLst>
              <a:ext uri="{28A0092B-C50C-407E-A947-70E740481C1C}">
                <a14:useLocalDpi xmlns:a14="http://schemas.microsoft.com/office/drawing/2010/main" val="0"/>
              </a:ext>
            </a:extLst>
          </a:blip>
          <a:srcRect l="57432" t="89173" r="36937" b="816"/>
          <a:stretch/>
        </p:blipFill>
        <p:spPr bwMode="auto">
          <a:xfrm>
            <a:off x="1196690" y="1933503"/>
            <a:ext cx="390525" cy="390525"/>
          </a:xfrm>
          <a:prstGeom prst="flowChartConnector">
            <a:avLst/>
          </a:prstGeom>
          <a:noFill/>
          <a:ln>
            <a:noFill/>
          </a:ln>
          <a:extLst/>
        </p:spPr>
      </p:pic>
      <p:pic>
        <p:nvPicPr>
          <p:cNvPr id="6" name="Picture 5">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3CFC569E-DBC5-4963-9199-A7869E67A882}"/>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359" t="85454" r="27312" b="1514"/>
          <a:stretch/>
        </p:blipFill>
        <p:spPr bwMode="auto">
          <a:xfrm>
            <a:off x="4027221" y="1957389"/>
            <a:ext cx="466725" cy="366640"/>
          </a:xfrm>
          <a:prstGeom prst="flowChartConnector">
            <a:avLst/>
          </a:prstGeom>
          <a:solidFill>
            <a:sysClr val="window" lastClr="FFFFFF"/>
          </a:solidFill>
          <a:ln>
            <a:noFill/>
          </a:ln>
          <a:extLst/>
        </p:spPr>
      </p:pic>
      <p:pic>
        <p:nvPicPr>
          <p:cNvPr id="7" name="Picture 6" descr="A close up of a logo&#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9B95DD13-7C30-4736-A325-2DD330D23B18}"/>
              </a:ext>
            </a:extLst>
          </p:cNvPr>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36296" y="1957388"/>
            <a:ext cx="468313" cy="390525"/>
          </a:xfrm>
          <a:prstGeom prst="flowChartConnector">
            <a:avLst/>
          </a:prstGeom>
          <a:solidFill>
            <a:sysClr val="window" lastClr="FFFFFF"/>
          </a:solidFill>
        </p:spPr>
      </p:pic>
      <p:pic>
        <p:nvPicPr>
          <p:cNvPr id="8" name="Picture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E182B48E-0E75-40FA-A5BF-63F9D31175DF}"/>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04" t="77290" r="-533" b="9678"/>
          <a:stretch/>
        </p:blipFill>
        <p:spPr bwMode="auto">
          <a:xfrm>
            <a:off x="1547664" y="3887744"/>
            <a:ext cx="500063" cy="333344"/>
          </a:xfrm>
          <a:prstGeom prst="flowChartConnector">
            <a:avLst/>
          </a:prstGeom>
          <a:solidFill>
            <a:sysClr val="window" lastClr="FFFFFF"/>
          </a:solidFill>
          <a:ln>
            <a:noFill/>
          </a:ln>
          <a:extLst/>
        </p:spPr>
      </p:pic>
      <p:pic>
        <p:nvPicPr>
          <p:cNvPr id="9" name="Pictur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 xmlns:w="http://schemas.openxmlformats.org/wordprocessingml/2006/main" xmlns:w10="urn:schemas-microsoft-com:office:word" xmlns:v="urn:schemas-microsoft-com:vml" xmlns:o="urn:schemas-microsoft-com:office:office" xmlns:lc="http://schemas.openxmlformats.org/drawingml/2006/lockedCanvas" id="{5C666D48-5827-4B31-AF90-7FEF9B87A0A0}"/>
              </a:ext>
            </a:extLst>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82" t="84103" r="10889" b="2865"/>
          <a:stretch/>
        </p:blipFill>
        <p:spPr bwMode="auto">
          <a:xfrm>
            <a:off x="3993883" y="3874287"/>
            <a:ext cx="500063" cy="346801"/>
          </a:xfrm>
          <a:prstGeom prst="flowChartConnector">
            <a:avLst/>
          </a:prstGeom>
          <a:solidFill>
            <a:sysClr val="window" lastClr="FFFFFF"/>
          </a:solidFill>
          <a:ln>
            <a:noFill/>
          </a:ln>
          <a:extLst/>
        </p:spPr>
      </p:pic>
      <p:pic>
        <p:nvPicPr>
          <p:cNvPr id="10" name="Picture 9" descr="A picture containing electronics&#10;&#10;Description automatically generated">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6="http://schemas.microsoft.com/office/drawing/2014/main" xmlns:arto="http://schemas.microsoft.com/office/word/2006/arto" xmlns:lc="http://schemas.openxmlformats.org/drawingml/2006/lockedCanvas" id="{0C37A8F5-AC1C-4E39-B2B2-CF35DE843A93}"/>
              </a:ext>
            </a:extLst>
          </p:cNvPr>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56376" y="3861048"/>
            <a:ext cx="468313" cy="468312"/>
          </a:xfrm>
          <a:prstGeom prst="flowChartConnector">
            <a:avLst/>
          </a:prstGeom>
          <a:solidFill>
            <a:sysClr val="window" lastClr="FFFFFF"/>
          </a:solidFill>
        </p:spPr>
      </p:pic>
      <p:sp>
        <p:nvSpPr>
          <p:cNvPr id="4" name="Text Box 2"/>
          <p:cNvSpPr txBox="1">
            <a:spLocks noChangeArrowheads="1"/>
          </p:cNvSpPr>
          <p:nvPr/>
        </p:nvSpPr>
        <p:spPr bwMode="auto">
          <a:xfrm>
            <a:off x="239429" y="106363"/>
            <a:ext cx="8437028" cy="352425"/>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Objective 2: Quality in New Models of Care and Commissioning</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556331" y="447603"/>
            <a:ext cx="6120125" cy="1509786"/>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Results and Outcomes: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 CCG framework is in place to secure improvement in and assure the quality of services commissioned through new models of care, including smaller providers.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Partners have a clear understanding of the agreed approach to assuring the quality of services and improvements and where they are commissioned and delivered through alliances. Commissioned services achieve a CQC rating of at least good for safe, effective and caring.</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Integrated models of care are in place delivering better outcomes for the population.</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278446" y="458788"/>
            <a:ext cx="2266032" cy="1498600"/>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1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Quality Strategic Objective: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 will develop our approach to quality improvement and assurance where care is commissioned and delivered through new models of care.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5-Point Star 24"/>
          <p:cNvSpPr>
            <a:spLocks/>
          </p:cNvSpPr>
          <p:nvPr/>
        </p:nvSpPr>
        <p:spPr bwMode="auto">
          <a:xfrm>
            <a:off x="278445" y="447603"/>
            <a:ext cx="276225" cy="276225"/>
          </a:xfrm>
          <a:custGeom>
            <a:avLst/>
            <a:gdLst>
              <a:gd name="T0" fmla="*/ 0 w 276225"/>
              <a:gd name="T1" fmla="*/ 105508 h 276225"/>
              <a:gd name="T2" fmla="*/ 82816 w 276225"/>
              <a:gd name="T3" fmla="*/ 72667 h 276225"/>
              <a:gd name="T4" fmla="*/ 138113 w 276225"/>
              <a:gd name="T5" fmla="*/ 0 h 276225"/>
              <a:gd name="T6" fmla="*/ 193409 w 276225"/>
              <a:gd name="T7" fmla="*/ 72667 h 276225"/>
              <a:gd name="T8" fmla="*/ 276225 w 276225"/>
              <a:gd name="T9" fmla="*/ 105508 h 276225"/>
              <a:gd name="T10" fmla="*/ 227584 w 276225"/>
              <a:gd name="T11" fmla="*/ 183260 h 276225"/>
              <a:gd name="T12" fmla="*/ 223471 w 276225"/>
              <a:gd name="T13" fmla="*/ 276224 h 276225"/>
              <a:gd name="T14" fmla="*/ 138113 w 276225"/>
              <a:gd name="T15" fmla="*/ 251611 h 276225"/>
              <a:gd name="T16" fmla="*/ 52754 w 276225"/>
              <a:gd name="T17" fmla="*/ 276224 h 276225"/>
              <a:gd name="T18" fmla="*/ 48641 w 276225"/>
              <a:gd name="T19" fmla="*/ 183260 h 276225"/>
              <a:gd name="T20" fmla="*/ 0 w 276225"/>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225"/>
              <a:gd name="T34" fmla="*/ 0 h 276225"/>
              <a:gd name="T35" fmla="*/ 276225 w 276225"/>
              <a:gd name="T36" fmla="*/ 276225 h 276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225" h="276225">
                <a:moveTo>
                  <a:pt x="0" y="105508"/>
                </a:moveTo>
                <a:lnTo>
                  <a:pt x="82816" y="72667"/>
                </a:lnTo>
                <a:lnTo>
                  <a:pt x="138113" y="0"/>
                </a:lnTo>
                <a:lnTo>
                  <a:pt x="193409" y="72667"/>
                </a:lnTo>
                <a:lnTo>
                  <a:pt x="276225" y="105508"/>
                </a:lnTo>
                <a:lnTo>
                  <a:pt x="227584" y="183260"/>
                </a:lnTo>
                <a:lnTo>
                  <a:pt x="223471" y="276224"/>
                </a:lnTo>
                <a:lnTo>
                  <a:pt x="138113" y="251611"/>
                </a:lnTo>
                <a:lnTo>
                  <a:pt x="52754" y="276224"/>
                </a:lnTo>
                <a:lnTo>
                  <a:pt x="48641" y="183260"/>
                </a:lnTo>
                <a:lnTo>
                  <a:pt x="0" y="105508"/>
                </a:lnTo>
                <a:close/>
              </a:path>
            </a:pathLst>
          </a:custGeom>
          <a:noFill/>
          <a:ln w="25400">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57200" y="1957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6"/>
          <p:cNvSpPr>
            <a:spLocks noChangeArrowheads="1"/>
          </p:cNvSpPr>
          <p:nvPr/>
        </p:nvSpPr>
        <p:spPr bwMode="auto">
          <a:xfrm>
            <a:off x="457200" y="2414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457200"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753350" algn="l"/>
              </a:tabLst>
              <a:defRPr>
                <a:solidFill>
                  <a:schemeClr val="tx1"/>
                </a:solidFill>
                <a:latin typeface="Arial" pitchFamily="34" charset="0"/>
                <a:cs typeface="Arial" pitchFamily="34" charset="0"/>
              </a:defRPr>
            </a:lvl1pPr>
            <a:lvl2pPr fontAlgn="base">
              <a:spcBef>
                <a:spcPct val="0"/>
              </a:spcBef>
              <a:spcAft>
                <a:spcPct val="0"/>
              </a:spcAft>
              <a:tabLst>
                <a:tab pos="7753350" algn="l"/>
              </a:tabLst>
              <a:defRPr>
                <a:solidFill>
                  <a:schemeClr val="tx1"/>
                </a:solidFill>
                <a:latin typeface="Arial" pitchFamily="34" charset="0"/>
                <a:cs typeface="Arial" pitchFamily="34" charset="0"/>
              </a:defRPr>
            </a:lvl2pPr>
            <a:lvl3pPr fontAlgn="base">
              <a:spcBef>
                <a:spcPct val="0"/>
              </a:spcBef>
              <a:spcAft>
                <a:spcPct val="0"/>
              </a:spcAft>
              <a:tabLst>
                <a:tab pos="7753350" algn="l"/>
              </a:tabLst>
              <a:defRPr>
                <a:solidFill>
                  <a:schemeClr val="tx1"/>
                </a:solidFill>
                <a:latin typeface="Arial" pitchFamily="34" charset="0"/>
                <a:cs typeface="Arial" pitchFamily="34" charset="0"/>
              </a:defRPr>
            </a:lvl3pPr>
            <a:lvl4pPr fontAlgn="base">
              <a:spcBef>
                <a:spcPct val="0"/>
              </a:spcBef>
              <a:spcAft>
                <a:spcPct val="0"/>
              </a:spcAft>
              <a:tabLst>
                <a:tab pos="7753350" algn="l"/>
              </a:tabLst>
              <a:defRPr>
                <a:solidFill>
                  <a:schemeClr val="tx1"/>
                </a:solidFill>
                <a:latin typeface="Arial" pitchFamily="34" charset="0"/>
                <a:cs typeface="Arial" pitchFamily="34" charset="0"/>
              </a:defRPr>
            </a:lvl4pPr>
            <a:lvl5pPr fontAlgn="base">
              <a:spcBef>
                <a:spcPct val="0"/>
              </a:spcBef>
              <a:spcAft>
                <a:spcPct val="0"/>
              </a:spcAft>
              <a:tabLst>
                <a:tab pos="7753350" algn="l"/>
              </a:tabLst>
              <a:defRPr>
                <a:solidFill>
                  <a:schemeClr val="tx1"/>
                </a:solidFill>
                <a:latin typeface="Arial" pitchFamily="34" charset="0"/>
                <a:cs typeface="Arial" pitchFamily="34" charset="0"/>
              </a:defRPr>
            </a:lvl5pPr>
            <a:lvl6pPr fontAlgn="base">
              <a:spcBef>
                <a:spcPct val="0"/>
              </a:spcBef>
              <a:spcAft>
                <a:spcPct val="0"/>
              </a:spcAft>
              <a:tabLst>
                <a:tab pos="7753350" algn="l"/>
              </a:tabLst>
              <a:defRPr>
                <a:solidFill>
                  <a:schemeClr val="tx1"/>
                </a:solidFill>
                <a:latin typeface="Arial" pitchFamily="34" charset="0"/>
                <a:cs typeface="Arial" pitchFamily="34" charset="0"/>
              </a:defRPr>
            </a:lvl6pPr>
            <a:lvl7pPr fontAlgn="base">
              <a:spcBef>
                <a:spcPct val="0"/>
              </a:spcBef>
              <a:spcAft>
                <a:spcPct val="0"/>
              </a:spcAft>
              <a:tabLst>
                <a:tab pos="7753350" algn="l"/>
              </a:tabLst>
              <a:defRPr>
                <a:solidFill>
                  <a:schemeClr val="tx1"/>
                </a:solidFill>
                <a:latin typeface="Arial" pitchFamily="34" charset="0"/>
                <a:cs typeface="Arial" pitchFamily="34" charset="0"/>
              </a:defRPr>
            </a:lvl7pPr>
            <a:lvl8pPr fontAlgn="base">
              <a:spcBef>
                <a:spcPct val="0"/>
              </a:spcBef>
              <a:spcAft>
                <a:spcPct val="0"/>
              </a:spcAft>
              <a:tabLst>
                <a:tab pos="7753350" algn="l"/>
              </a:tabLst>
              <a:defRPr>
                <a:solidFill>
                  <a:schemeClr val="tx1"/>
                </a:solidFill>
                <a:latin typeface="Arial" pitchFamily="34" charset="0"/>
                <a:cs typeface="Arial" pitchFamily="34" charset="0"/>
              </a:defRPr>
            </a:lvl8pPr>
            <a:lvl9pPr fontAlgn="base">
              <a:spcBef>
                <a:spcPct val="0"/>
              </a:spcBef>
              <a:spcAft>
                <a:spcPct val="0"/>
              </a:spcAft>
              <a:tabLst>
                <a:tab pos="7753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75335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250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3590</TotalTime>
  <Words>1864</Words>
  <Application>Microsoft Office PowerPoint</Application>
  <PresentationFormat>On-screen Show (4:3)</PresentationFormat>
  <Paragraphs>344</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Vivienne Simpson</cp:lastModifiedBy>
  <cp:revision>521</cp:revision>
  <cp:lastPrinted>2020-01-30T09:30:43Z</cp:lastPrinted>
  <dcterms:created xsi:type="dcterms:W3CDTF">2019-01-15T09:48:59Z</dcterms:created>
  <dcterms:modified xsi:type="dcterms:W3CDTF">2020-01-30T09:30:45Z</dcterms:modified>
</cp:coreProperties>
</file>